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Lemon Tuesday" charset="1" panose="02000506040000020004"/>
      <p:regular r:id="rId20"/>
    </p:embeddedFont>
    <p:embeddedFont>
      <p:font typeface="Pluma" charset="1" panose="00000000000000000000"/>
      <p:regular r:id="rId21"/>
    </p:embeddedFont>
    <p:embeddedFont>
      <p:font typeface="Varela Round" charset="1" panose="00000500000000000000"/>
      <p:regular r:id="rId22"/>
    </p:embeddedFont>
    <p:embeddedFont>
      <p:font typeface="Pluma Bold" charset="1" panose="000000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jpe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50.jpeg" Type="http://schemas.openxmlformats.org/officeDocument/2006/relationships/image"/><Relationship Id="rId5" Target="../media/image4.png" Type="http://schemas.openxmlformats.org/officeDocument/2006/relationships/image"/><Relationship Id="rId6" Target="../media/image2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Relationship Id="rId3" Target="../media/image52.png" Type="http://schemas.openxmlformats.org/officeDocument/2006/relationships/image"/><Relationship Id="rId4" Target="../media/image2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23.png" Type="http://schemas.openxmlformats.org/officeDocument/2006/relationships/image"/><Relationship Id="rId5" Target="../media/image9.png" Type="http://schemas.openxmlformats.org/officeDocument/2006/relationships/image"/><Relationship Id="rId6" Target="../media/image31.png" Type="http://schemas.openxmlformats.org/officeDocument/2006/relationships/image"/><Relationship Id="rId7" Target="../media/image53.png" Type="http://schemas.openxmlformats.org/officeDocument/2006/relationships/image"/><Relationship Id="rId8" Target="../media/image17.png" Type="http://schemas.openxmlformats.org/officeDocument/2006/relationships/image"/><Relationship Id="rId9" Target="../media/image18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23.png" Type="http://schemas.openxmlformats.org/officeDocument/2006/relationships/image"/><Relationship Id="rId5" Target="../media/image9.png" Type="http://schemas.openxmlformats.org/officeDocument/2006/relationships/image"/><Relationship Id="rId6" Target="../media/image31.png" Type="http://schemas.openxmlformats.org/officeDocument/2006/relationships/image"/><Relationship Id="rId7" Target="../media/image53.png" Type="http://schemas.openxmlformats.org/officeDocument/2006/relationships/image"/><Relationship Id="rId8" Target="../media/image17.png" Type="http://schemas.openxmlformats.org/officeDocument/2006/relationships/image"/><Relationship Id="rId9" Target="../media/image18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jpe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24.jpeg" Type="http://schemas.openxmlformats.org/officeDocument/2006/relationships/image"/><Relationship Id="rId12" Target="../media/image25.png" Type="http://schemas.openxmlformats.org/officeDocument/2006/relationships/image"/><Relationship Id="rId2" Target="../media/image19.jpeg" Type="http://schemas.openxmlformats.org/officeDocument/2006/relationships/image"/><Relationship Id="rId3" Target="../media/image20.png" Type="http://schemas.openxmlformats.org/officeDocument/2006/relationships/image"/><Relationship Id="rId4" Target="../media/image4.pn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21.jpeg" Type="http://schemas.openxmlformats.org/officeDocument/2006/relationships/image"/><Relationship Id="rId8" Target="../media/image22.png" Type="http://schemas.openxmlformats.org/officeDocument/2006/relationships/image"/><Relationship Id="rId9" Target="../media/image2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svg" Type="http://schemas.openxmlformats.org/officeDocument/2006/relationships/image"/><Relationship Id="rId11" Target="../media/image32.png" Type="http://schemas.openxmlformats.org/officeDocument/2006/relationships/image"/><Relationship Id="rId12" Target="../media/image33.svg" Type="http://schemas.openxmlformats.org/officeDocument/2006/relationships/image"/><Relationship Id="rId13" Target="../media/image34.png" Type="http://schemas.openxmlformats.org/officeDocument/2006/relationships/image"/><Relationship Id="rId14" Target="../media/image35.svg" Type="http://schemas.openxmlformats.org/officeDocument/2006/relationships/image"/><Relationship Id="rId15" Target="../media/image36.png" Type="http://schemas.openxmlformats.org/officeDocument/2006/relationships/image"/><Relationship Id="rId16" Target="../media/image37.png" Type="http://schemas.openxmlformats.org/officeDocument/2006/relationships/image"/><Relationship Id="rId2" Target="../media/image26.pn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29.png" Type="http://schemas.openxmlformats.org/officeDocument/2006/relationships/image"/><Relationship Id="rId6" Target="../media/image30.png" Type="http://schemas.openxmlformats.org/officeDocument/2006/relationships/image"/><Relationship Id="rId7" Target="../media/image31.png" Type="http://schemas.openxmlformats.org/officeDocument/2006/relationships/image"/><Relationship Id="rId8" Target="../media/image22.pn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svg" Type="http://schemas.openxmlformats.org/officeDocument/2006/relationships/image"/><Relationship Id="rId11" Target="../media/image43.png" Type="http://schemas.openxmlformats.org/officeDocument/2006/relationships/image"/><Relationship Id="rId12" Target="../media/image44.svg" Type="http://schemas.openxmlformats.org/officeDocument/2006/relationships/image"/><Relationship Id="rId13" Target="../media/image45.png" Type="http://schemas.openxmlformats.org/officeDocument/2006/relationships/image"/><Relationship Id="rId14" Target="../media/image46.png" Type="http://schemas.openxmlformats.org/officeDocument/2006/relationships/image"/><Relationship Id="rId15" Target="../media/image47.png" Type="http://schemas.openxmlformats.org/officeDocument/2006/relationships/image"/><Relationship Id="rId2" Target="../media/image4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22.png" Type="http://schemas.openxmlformats.org/officeDocument/2006/relationships/image"/><Relationship Id="rId6" Target="../media/image30.png" Type="http://schemas.openxmlformats.org/officeDocument/2006/relationships/image"/><Relationship Id="rId7" Target="../media/image39.png" Type="http://schemas.openxmlformats.org/officeDocument/2006/relationships/image"/><Relationship Id="rId8" Target="../media/image40.svg" Type="http://schemas.openxmlformats.org/officeDocument/2006/relationships/image"/><Relationship Id="rId9" Target="../media/image4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3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30.png" Type="http://schemas.openxmlformats.org/officeDocument/2006/relationships/image"/><Relationship Id="rId6" Target="../media/image48.png" Type="http://schemas.openxmlformats.org/officeDocument/2006/relationships/image"/><Relationship Id="rId7" Target="https://europa.bbs-walter-gropius.de/wp-admin/" TargetMode="External" Type="http://schemas.openxmlformats.org/officeDocument/2006/relationships/hyperlink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3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4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85" t="-49514" r="-79836" b="-6817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63707">
            <a:off x="11225424" y="7696296"/>
            <a:ext cx="12374583" cy="2908027"/>
          </a:xfrm>
          <a:custGeom>
            <a:avLst/>
            <a:gdLst/>
            <a:ahLst/>
            <a:cxnLst/>
            <a:rect r="r" b="b" t="t" l="l"/>
            <a:pathLst>
              <a:path h="2908027" w="12374583">
                <a:moveTo>
                  <a:pt x="0" y="0"/>
                </a:moveTo>
                <a:lnTo>
                  <a:pt x="12374583" y="0"/>
                </a:lnTo>
                <a:lnTo>
                  <a:pt x="12374583" y="2908027"/>
                </a:lnTo>
                <a:lnTo>
                  <a:pt x="0" y="29080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382809">
            <a:off x="-2264473" y="3438007"/>
            <a:ext cx="11101200" cy="7937358"/>
          </a:xfrm>
          <a:custGeom>
            <a:avLst/>
            <a:gdLst/>
            <a:ahLst/>
            <a:cxnLst/>
            <a:rect r="r" b="b" t="t" l="l"/>
            <a:pathLst>
              <a:path h="7937358" w="11101200">
                <a:moveTo>
                  <a:pt x="0" y="0"/>
                </a:moveTo>
                <a:lnTo>
                  <a:pt x="11101200" y="0"/>
                </a:lnTo>
                <a:lnTo>
                  <a:pt x="11101200" y="7937358"/>
                </a:lnTo>
                <a:lnTo>
                  <a:pt x="0" y="7937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2110154" y="1028700"/>
            <a:ext cx="14067692" cy="8229600"/>
          </a:xfrm>
          <a:custGeom>
            <a:avLst/>
            <a:gdLst/>
            <a:ahLst/>
            <a:cxnLst/>
            <a:rect r="r" b="b" t="t" l="l"/>
            <a:pathLst>
              <a:path h="8229600" w="14067692">
                <a:moveTo>
                  <a:pt x="0" y="8229600"/>
                </a:moveTo>
                <a:lnTo>
                  <a:pt x="14067692" y="8229600"/>
                </a:lnTo>
                <a:lnTo>
                  <a:pt x="14067692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5"/>
            <a:stretch>
              <a:fillRect l="0" t="0" r="0" b="-22222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708194">
            <a:off x="14707112" y="4322571"/>
            <a:ext cx="6267226" cy="4340634"/>
            <a:chOff x="0" y="0"/>
            <a:chExt cx="3429000" cy="23749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l="-27159" t="-27602" r="0" b="-264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3894308" y="4648578"/>
            <a:ext cx="10499384" cy="2152374"/>
          </a:xfrm>
          <a:custGeom>
            <a:avLst/>
            <a:gdLst/>
            <a:ahLst/>
            <a:cxnLst/>
            <a:rect r="r" b="b" t="t" l="l"/>
            <a:pathLst>
              <a:path h="2152374" w="10499384">
                <a:moveTo>
                  <a:pt x="0" y="0"/>
                </a:moveTo>
                <a:lnTo>
                  <a:pt x="10499384" y="0"/>
                </a:lnTo>
                <a:lnTo>
                  <a:pt x="10499384" y="2152374"/>
                </a:lnTo>
                <a:lnTo>
                  <a:pt x="0" y="2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398492">
            <a:off x="13225754" y="1304144"/>
            <a:ext cx="4472223" cy="1133622"/>
          </a:xfrm>
          <a:custGeom>
            <a:avLst/>
            <a:gdLst/>
            <a:ahLst/>
            <a:cxnLst/>
            <a:rect r="r" b="b" t="t" l="l"/>
            <a:pathLst>
              <a:path h="1133622" w="4472223">
                <a:moveTo>
                  <a:pt x="0" y="0"/>
                </a:moveTo>
                <a:lnTo>
                  <a:pt x="4472223" y="0"/>
                </a:lnTo>
                <a:lnTo>
                  <a:pt x="4472223" y="1133622"/>
                </a:lnTo>
                <a:lnTo>
                  <a:pt x="0" y="11336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54421" r="-348" b="-6612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728909">
            <a:off x="1057226" y="4116368"/>
            <a:ext cx="2105855" cy="3828827"/>
          </a:xfrm>
          <a:custGeom>
            <a:avLst/>
            <a:gdLst/>
            <a:ahLst/>
            <a:cxnLst/>
            <a:rect r="r" b="b" t="t" l="l"/>
            <a:pathLst>
              <a:path h="3828827" w="2105855">
                <a:moveTo>
                  <a:pt x="0" y="0"/>
                </a:moveTo>
                <a:lnTo>
                  <a:pt x="2105855" y="0"/>
                </a:lnTo>
                <a:lnTo>
                  <a:pt x="2105855" y="3828827"/>
                </a:lnTo>
                <a:lnTo>
                  <a:pt x="0" y="38288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798530" y="311203"/>
            <a:ext cx="2617647" cy="2638097"/>
          </a:xfrm>
          <a:custGeom>
            <a:avLst/>
            <a:gdLst/>
            <a:ahLst/>
            <a:cxnLst/>
            <a:rect r="r" b="b" t="t" l="l"/>
            <a:pathLst>
              <a:path h="2638097" w="2617647">
                <a:moveTo>
                  <a:pt x="0" y="0"/>
                </a:moveTo>
                <a:lnTo>
                  <a:pt x="2617647" y="0"/>
                </a:lnTo>
                <a:lnTo>
                  <a:pt x="2617647" y="2638097"/>
                </a:lnTo>
                <a:lnTo>
                  <a:pt x="0" y="2638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49816" y="1404717"/>
            <a:ext cx="2273935" cy="1136968"/>
          </a:xfrm>
          <a:custGeom>
            <a:avLst/>
            <a:gdLst/>
            <a:ahLst/>
            <a:cxnLst/>
            <a:rect r="r" b="b" t="t" l="l"/>
            <a:pathLst>
              <a:path h="1136968" w="2273935">
                <a:moveTo>
                  <a:pt x="0" y="0"/>
                </a:moveTo>
                <a:lnTo>
                  <a:pt x="2273936" y="0"/>
                </a:lnTo>
                <a:lnTo>
                  <a:pt x="2273936" y="1136967"/>
                </a:lnTo>
                <a:lnTo>
                  <a:pt x="0" y="11369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094837" y="613957"/>
            <a:ext cx="2025033" cy="2032590"/>
          </a:xfrm>
          <a:custGeom>
            <a:avLst/>
            <a:gdLst/>
            <a:ahLst/>
            <a:cxnLst/>
            <a:rect r="r" b="b" t="t" l="l"/>
            <a:pathLst>
              <a:path h="2032590" w="2025033">
                <a:moveTo>
                  <a:pt x="0" y="0"/>
                </a:moveTo>
                <a:lnTo>
                  <a:pt x="2025034" y="0"/>
                </a:lnTo>
                <a:lnTo>
                  <a:pt x="2025034" y="2032589"/>
                </a:lnTo>
                <a:lnTo>
                  <a:pt x="0" y="203258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218945" y="-1192364"/>
            <a:ext cx="4114800" cy="3987615"/>
          </a:xfrm>
          <a:custGeom>
            <a:avLst/>
            <a:gdLst/>
            <a:ahLst/>
            <a:cxnLst/>
            <a:rect r="r" b="b" t="t" l="l"/>
            <a:pathLst>
              <a:path h="3987615" w="4114800">
                <a:moveTo>
                  <a:pt x="0" y="0"/>
                </a:moveTo>
                <a:lnTo>
                  <a:pt x="4114800" y="0"/>
                </a:lnTo>
                <a:lnTo>
                  <a:pt x="4114800" y="3987615"/>
                </a:lnTo>
                <a:lnTo>
                  <a:pt x="0" y="398761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138592" y="1982676"/>
            <a:ext cx="12010815" cy="2449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8458"/>
              </a:lnSpc>
              <a:spcBef>
                <a:spcPct val="0"/>
              </a:spcBef>
            </a:pPr>
            <a:r>
              <a:rPr lang="en-US" sz="18458">
                <a:solidFill>
                  <a:srgbClr val="302C2C"/>
                </a:solidFill>
                <a:latin typeface="Lemon Tuesday"/>
                <a:ea typeface="Lemon Tuesday"/>
                <a:cs typeface="Lemon Tuesday"/>
                <a:sym typeface="Lemon Tuesday"/>
              </a:rPr>
              <a:t>Erasmus+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138592" y="5279818"/>
            <a:ext cx="12010815" cy="1662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63"/>
              </a:lnSpc>
            </a:pPr>
            <a:r>
              <a:rPr lang="en-US" sz="5469" spc="273">
                <a:solidFill>
                  <a:srgbClr val="302C2C"/>
                </a:solidFill>
                <a:latin typeface="Pluma"/>
                <a:ea typeface="Pluma"/>
                <a:cs typeface="Pluma"/>
                <a:sym typeface="Pluma"/>
              </a:rPr>
              <a:t>interkulturelle</a:t>
            </a:r>
          </a:p>
          <a:p>
            <a:pPr algn="ctr" marL="0" indent="0" lvl="0">
              <a:lnSpc>
                <a:spcPts val="6563"/>
              </a:lnSpc>
              <a:spcBef>
                <a:spcPct val="0"/>
              </a:spcBef>
            </a:pPr>
            <a:r>
              <a:rPr lang="en-US" sz="5469" spc="273">
                <a:solidFill>
                  <a:srgbClr val="302C2C"/>
                </a:solidFill>
                <a:latin typeface="Pluma"/>
                <a:ea typeface="Pluma"/>
                <a:cs typeface="Pluma"/>
                <a:sym typeface="Pluma"/>
              </a:rPr>
              <a:t>Vorbereitung der Mobilitäten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4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21525">
            <a:off x="905500" y="1783453"/>
            <a:ext cx="10212685" cy="2093600"/>
          </a:xfrm>
          <a:custGeom>
            <a:avLst/>
            <a:gdLst/>
            <a:ahLst/>
            <a:cxnLst/>
            <a:rect r="r" b="b" t="t" l="l"/>
            <a:pathLst>
              <a:path h="2093600" w="10212685">
                <a:moveTo>
                  <a:pt x="0" y="0"/>
                </a:moveTo>
                <a:lnTo>
                  <a:pt x="10212685" y="0"/>
                </a:lnTo>
                <a:lnTo>
                  <a:pt x="10212685" y="2093601"/>
                </a:lnTo>
                <a:lnTo>
                  <a:pt x="0" y="2093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193630" y="-113429"/>
            <a:ext cx="7094370" cy="10648211"/>
          </a:xfrm>
          <a:custGeom>
            <a:avLst/>
            <a:gdLst/>
            <a:ahLst/>
            <a:cxnLst/>
            <a:rect r="r" b="b" t="t" l="l"/>
            <a:pathLst>
              <a:path h="10648211" w="7094370">
                <a:moveTo>
                  <a:pt x="0" y="0"/>
                </a:moveTo>
                <a:lnTo>
                  <a:pt x="7094370" y="0"/>
                </a:lnTo>
                <a:lnTo>
                  <a:pt x="7094370" y="10648211"/>
                </a:lnTo>
                <a:lnTo>
                  <a:pt x="0" y="106482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-5400000">
            <a:off x="378303" y="-1216098"/>
            <a:ext cx="10648211" cy="12853548"/>
          </a:xfrm>
          <a:custGeom>
            <a:avLst/>
            <a:gdLst/>
            <a:ahLst/>
            <a:cxnLst/>
            <a:rect r="r" b="b" t="t" l="l"/>
            <a:pathLst>
              <a:path h="12853548" w="10648211">
                <a:moveTo>
                  <a:pt x="0" y="12853548"/>
                </a:moveTo>
                <a:lnTo>
                  <a:pt x="10648211" y="12853548"/>
                </a:lnTo>
                <a:lnTo>
                  <a:pt x="10648211" y="0"/>
                </a:lnTo>
                <a:lnTo>
                  <a:pt x="0" y="0"/>
                </a:lnTo>
                <a:lnTo>
                  <a:pt x="0" y="12853548"/>
                </a:lnTo>
                <a:close/>
              </a:path>
            </a:pathLst>
          </a:custGeom>
          <a:blipFill>
            <a:blip r:embed="rId5"/>
            <a:stretch>
              <a:fillRect l="0" t="-17373" r="-104890" b="-3988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-772002">
            <a:off x="7442892" y="8255702"/>
            <a:ext cx="16744574" cy="3662875"/>
          </a:xfrm>
          <a:custGeom>
            <a:avLst/>
            <a:gdLst/>
            <a:ahLst/>
            <a:cxnLst/>
            <a:rect r="r" b="b" t="t" l="l"/>
            <a:pathLst>
              <a:path h="3662875" w="16744574">
                <a:moveTo>
                  <a:pt x="0" y="0"/>
                </a:moveTo>
                <a:lnTo>
                  <a:pt x="16744574" y="0"/>
                </a:lnTo>
                <a:lnTo>
                  <a:pt x="16744574" y="3662875"/>
                </a:lnTo>
                <a:lnTo>
                  <a:pt x="0" y="36628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-567122">
            <a:off x="2118161" y="2911345"/>
            <a:ext cx="7896225" cy="31875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83"/>
              </a:lnSpc>
              <a:spcBef>
                <a:spcPct val="0"/>
              </a:spcBef>
            </a:pPr>
            <a:r>
              <a:rPr lang="en-US" sz="9131" spc="182">
                <a:solidFill>
                  <a:srgbClr val="302C2C"/>
                </a:solidFill>
                <a:latin typeface="Pluma"/>
                <a:ea typeface="Pluma"/>
                <a:cs typeface="Pluma"/>
                <a:sym typeface="Pluma"/>
              </a:rPr>
              <a:t>Betreuung vor Ort?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1051" y="2665800"/>
            <a:ext cx="5388189" cy="7621200"/>
          </a:xfrm>
          <a:custGeom>
            <a:avLst/>
            <a:gdLst/>
            <a:ahLst/>
            <a:cxnLst/>
            <a:rect r="r" b="b" t="t" l="l"/>
            <a:pathLst>
              <a:path h="7621200" w="5388189">
                <a:moveTo>
                  <a:pt x="0" y="0"/>
                </a:moveTo>
                <a:lnTo>
                  <a:pt x="5388189" y="0"/>
                </a:lnTo>
                <a:lnTo>
                  <a:pt x="5388189" y="7621200"/>
                </a:lnTo>
                <a:lnTo>
                  <a:pt x="0" y="7621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518322" y="2668781"/>
            <a:ext cx="5386081" cy="7618219"/>
          </a:xfrm>
          <a:custGeom>
            <a:avLst/>
            <a:gdLst/>
            <a:ahLst/>
            <a:cxnLst/>
            <a:rect r="r" b="b" t="t" l="l"/>
            <a:pathLst>
              <a:path h="7618219" w="5386081">
                <a:moveTo>
                  <a:pt x="0" y="0"/>
                </a:moveTo>
                <a:lnTo>
                  <a:pt x="5386081" y="0"/>
                </a:lnTo>
                <a:lnTo>
                  <a:pt x="5386081" y="7618219"/>
                </a:lnTo>
                <a:lnTo>
                  <a:pt x="0" y="76182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51051" y="528637"/>
            <a:ext cx="10605452" cy="989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79"/>
              </a:lnSpc>
              <a:spcBef>
                <a:spcPct val="0"/>
              </a:spcBef>
            </a:pPr>
            <a:r>
              <a:rPr lang="en-US" sz="6399" spc="319">
                <a:solidFill>
                  <a:srgbClr val="302C2C"/>
                </a:solidFill>
                <a:latin typeface="Pluma Bold"/>
                <a:ea typeface="Pluma Bold"/>
                <a:cs typeface="Pluma Bold"/>
                <a:sym typeface="Pluma Bold"/>
              </a:rPr>
              <a:t>International Club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364421" y="1592456"/>
            <a:ext cx="13756311" cy="989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79"/>
              </a:lnSpc>
              <a:spcBef>
                <a:spcPct val="0"/>
              </a:spcBef>
            </a:pPr>
            <a:r>
              <a:rPr lang="en-US" sz="6399" spc="319">
                <a:solidFill>
                  <a:srgbClr val="009246"/>
                </a:solidFill>
                <a:latin typeface="Pluma Bold"/>
                <a:ea typeface="Pluma Bold"/>
                <a:cs typeface="Pluma Bold"/>
                <a:sym typeface="Pluma Bold"/>
              </a:rPr>
              <a:t>Treffen am 26.05.2025 15:15 Uhr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5670451">
            <a:off x="10169365" y="5441358"/>
            <a:ext cx="16744574" cy="3662875"/>
          </a:xfrm>
          <a:custGeom>
            <a:avLst/>
            <a:gdLst/>
            <a:ahLst/>
            <a:cxnLst/>
            <a:rect r="r" b="b" t="t" l="l"/>
            <a:pathLst>
              <a:path h="3662875" w="16744574">
                <a:moveTo>
                  <a:pt x="0" y="0"/>
                </a:moveTo>
                <a:lnTo>
                  <a:pt x="16744574" y="0"/>
                </a:lnTo>
                <a:lnTo>
                  <a:pt x="16744574" y="3662876"/>
                </a:lnTo>
                <a:lnTo>
                  <a:pt x="0" y="36628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85" t="-49514" r="-79836" b="-6817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2282056" y="1751745"/>
            <a:ext cx="13723888" cy="7272027"/>
          </a:xfrm>
          <a:custGeom>
            <a:avLst/>
            <a:gdLst/>
            <a:ahLst/>
            <a:cxnLst/>
            <a:rect r="r" b="b" t="t" l="l"/>
            <a:pathLst>
              <a:path h="7272027" w="13723888">
                <a:moveTo>
                  <a:pt x="0" y="7272027"/>
                </a:moveTo>
                <a:lnTo>
                  <a:pt x="13723888" y="7272027"/>
                </a:lnTo>
                <a:lnTo>
                  <a:pt x="13723888" y="0"/>
                </a:lnTo>
                <a:lnTo>
                  <a:pt x="0" y="0"/>
                </a:lnTo>
                <a:lnTo>
                  <a:pt x="0" y="7272027"/>
                </a:lnTo>
                <a:close/>
              </a:path>
            </a:pathLst>
          </a:custGeom>
          <a:blipFill>
            <a:blip r:embed="rId3"/>
            <a:stretch>
              <a:fillRect l="0" t="-33313" r="-102940" b="-14052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977928" y="3367311"/>
            <a:ext cx="8332145" cy="2581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79"/>
              </a:lnSpc>
              <a:spcBef>
                <a:spcPct val="0"/>
              </a:spcBef>
            </a:pPr>
            <a:r>
              <a:rPr lang="en-US" sz="8399" spc="419">
                <a:solidFill>
                  <a:srgbClr val="302C2C"/>
                </a:solidFill>
                <a:latin typeface="Pluma Bold"/>
                <a:ea typeface="Pluma Bold"/>
                <a:cs typeface="Pluma Bold"/>
                <a:sym typeface="Pluma Bold"/>
              </a:rPr>
              <a:t>Welche Fragen habt ihr?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1642654">
            <a:off x="355611" y="4757130"/>
            <a:ext cx="4222447" cy="5280810"/>
          </a:xfrm>
          <a:custGeom>
            <a:avLst/>
            <a:gdLst/>
            <a:ahLst/>
            <a:cxnLst/>
            <a:rect r="r" b="b" t="t" l="l"/>
            <a:pathLst>
              <a:path h="5280810" w="4222447">
                <a:moveTo>
                  <a:pt x="0" y="0"/>
                </a:moveTo>
                <a:lnTo>
                  <a:pt x="4222448" y="0"/>
                </a:lnTo>
                <a:lnTo>
                  <a:pt x="4222448" y="5280809"/>
                </a:lnTo>
                <a:lnTo>
                  <a:pt x="0" y="5280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18888" y="8099276"/>
            <a:ext cx="4472223" cy="1133622"/>
          </a:xfrm>
          <a:custGeom>
            <a:avLst/>
            <a:gdLst/>
            <a:ahLst/>
            <a:cxnLst/>
            <a:rect r="r" b="b" t="t" l="l"/>
            <a:pathLst>
              <a:path h="1133622" w="4472223">
                <a:moveTo>
                  <a:pt x="0" y="0"/>
                </a:moveTo>
                <a:lnTo>
                  <a:pt x="4472223" y="0"/>
                </a:lnTo>
                <a:lnTo>
                  <a:pt x="4472223" y="1133621"/>
                </a:lnTo>
                <a:lnTo>
                  <a:pt x="0" y="11336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54421" r="-348" b="-6612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456773">
            <a:off x="15046699" y="1954545"/>
            <a:ext cx="2588615" cy="7190598"/>
          </a:xfrm>
          <a:custGeom>
            <a:avLst/>
            <a:gdLst/>
            <a:ahLst/>
            <a:cxnLst/>
            <a:rect r="r" b="b" t="t" l="l"/>
            <a:pathLst>
              <a:path h="7190598" w="2588615">
                <a:moveTo>
                  <a:pt x="0" y="0"/>
                </a:moveTo>
                <a:lnTo>
                  <a:pt x="2588615" y="0"/>
                </a:lnTo>
                <a:lnTo>
                  <a:pt x="2588615" y="7190598"/>
                </a:lnTo>
                <a:lnTo>
                  <a:pt x="0" y="71905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803929" y="1405176"/>
            <a:ext cx="680142" cy="693138"/>
          </a:xfrm>
          <a:custGeom>
            <a:avLst/>
            <a:gdLst/>
            <a:ahLst/>
            <a:cxnLst/>
            <a:rect r="r" b="b" t="t" l="l"/>
            <a:pathLst>
              <a:path h="693138" w="680142">
                <a:moveTo>
                  <a:pt x="0" y="0"/>
                </a:moveTo>
                <a:lnTo>
                  <a:pt x="680142" y="0"/>
                </a:lnTo>
                <a:lnTo>
                  <a:pt x="680142" y="693138"/>
                </a:lnTo>
                <a:lnTo>
                  <a:pt x="0" y="6931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74894">
            <a:off x="12693719" y="-1372566"/>
            <a:ext cx="4955709" cy="4802533"/>
          </a:xfrm>
          <a:custGeom>
            <a:avLst/>
            <a:gdLst/>
            <a:ahLst/>
            <a:cxnLst/>
            <a:rect r="r" b="b" t="t" l="l"/>
            <a:pathLst>
              <a:path h="4802533" w="4955709">
                <a:moveTo>
                  <a:pt x="0" y="0"/>
                </a:moveTo>
                <a:lnTo>
                  <a:pt x="4955710" y="0"/>
                </a:lnTo>
                <a:lnTo>
                  <a:pt x="4955710" y="4802532"/>
                </a:lnTo>
                <a:lnTo>
                  <a:pt x="0" y="48025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85" t="-49514" r="-79836" b="-6817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2282056" y="1751745"/>
            <a:ext cx="13723888" cy="7272027"/>
          </a:xfrm>
          <a:custGeom>
            <a:avLst/>
            <a:gdLst/>
            <a:ahLst/>
            <a:cxnLst/>
            <a:rect r="r" b="b" t="t" l="l"/>
            <a:pathLst>
              <a:path h="7272027" w="13723888">
                <a:moveTo>
                  <a:pt x="0" y="7272027"/>
                </a:moveTo>
                <a:lnTo>
                  <a:pt x="13723888" y="7272027"/>
                </a:lnTo>
                <a:lnTo>
                  <a:pt x="13723888" y="0"/>
                </a:lnTo>
                <a:lnTo>
                  <a:pt x="0" y="0"/>
                </a:lnTo>
                <a:lnTo>
                  <a:pt x="0" y="7272027"/>
                </a:lnTo>
                <a:close/>
              </a:path>
            </a:pathLst>
          </a:custGeom>
          <a:blipFill>
            <a:blip r:embed="rId3"/>
            <a:stretch>
              <a:fillRect l="0" t="-33313" r="-102940" b="-14052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02430" y="3367311"/>
            <a:ext cx="9483141" cy="259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79"/>
              </a:lnSpc>
              <a:spcBef>
                <a:spcPct val="0"/>
              </a:spcBef>
            </a:pPr>
            <a:r>
              <a:rPr lang="en-US" sz="8399" spc="419">
                <a:solidFill>
                  <a:srgbClr val="302C2C"/>
                </a:solidFill>
                <a:latin typeface="Pluma Bold"/>
                <a:ea typeface="Pluma Bold"/>
                <a:cs typeface="Pluma Bold"/>
                <a:sym typeface="Pluma Bold"/>
              </a:rPr>
              <a:t>Austausch in den LänderGruppen!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1642654">
            <a:off x="355611" y="4757130"/>
            <a:ext cx="4222447" cy="5280810"/>
          </a:xfrm>
          <a:custGeom>
            <a:avLst/>
            <a:gdLst/>
            <a:ahLst/>
            <a:cxnLst/>
            <a:rect r="r" b="b" t="t" l="l"/>
            <a:pathLst>
              <a:path h="5280810" w="4222447">
                <a:moveTo>
                  <a:pt x="0" y="0"/>
                </a:moveTo>
                <a:lnTo>
                  <a:pt x="4222448" y="0"/>
                </a:lnTo>
                <a:lnTo>
                  <a:pt x="4222448" y="5280809"/>
                </a:lnTo>
                <a:lnTo>
                  <a:pt x="0" y="5280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18888" y="8099276"/>
            <a:ext cx="4472223" cy="1133622"/>
          </a:xfrm>
          <a:custGeom>
            <a:avLst/>
            <a:gdLst/>
            <a:ahLst/>
            <a:cxnLst/>
            <a:rect r="r" b="b" t="t" l="l"/>
            <a:pathLst>
              <a:path h="1133622" w="4472223">
                <a:moveTo>
                  <a:pt x="0" y="0"/>
                </a:moveTo>
                <a:lnTo>
                  <a:pt x="4472223" y="0"/>
                </a:lnTo>
                <a:lnTo>
                  <a:pt x="4472223" y="1133621"/>
                </a:lnTo>
                <a:lnTo>
                  <a:pt x="0" y="11336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54421" r="-348" b="-6612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456773">
            <a:off x="15046699" y="1954545"/>
            <a:ext cx="2588615" cy="7190598"/>
          </a:xfrm>
          <a:custGeom>
            <a:avLst/>
            <a:gdLst/>
            <a:ahLst/>
            <a:cxnLst/>
            <a:rect r="r" b="b" t="t" l="l"/>
            <a:pathLst>
              <a:path h="7190598" w="2588615">
                <a:moveTo>
                  <a:pt x="0" y="0"/>
                </a:moveTo>
                <a:lnTo>
                  <a:pt x="2588615" y="0"/>
                </a:lnTo>
                <a:lnTo>
                  <a:pt x="2588615" y="7190598"/>
                </a:lnTo>
                <a:lnTo>
                  <a:pt x="0" y="71905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803929" y="1405176"/>
            <a:ext cx="680142" cy="693138"/>
          </a:xfrm>
          <a:custGeom>
            <a:avLst/>
            <a:gdLst/>
            <a:ahLst/>
            <a:cxnLst/>
            <a:rect r="r" b="b" t="t" l="l"/>
            <a:pathLst>
              <a:path h="693138" w="680142">
                <a:moveTo>
                  <a:pt x="0" y="0"/>
                </a:moveTo>
                <a:lnTo>
                  <a:pt x="680142" y="0"/>
                </a:lnTo>
                <a:lnTo>
                  <a:pt x="680142" y="693138"/>
                </a:lnTo>
                <a:lnTo>
                  <a:pt x="0" y="6931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74894">
            <a:off x="12693719" y="-1372566"/>
            <a:ext cx="4955709" cy="4802533"/>
          </a:xfrm>
          <a:custGeom>
            <a:avLst/>
            <a:gdLst/>
            <a:ahLst/>
            <a:cxnLst/>
            <a:rect r="r" b="b" t="t" l="l"/>
            <a:pathLst>
              <a:path h="4802533" w="4955709">
                <a:moveTo>
                  <a:pt x="0" y="0"/>
                </a:moveTo>
                <a:lnTo>
                  <a:pt x="4955710" y="0"/>
                </a:lnTo>
                <a:lnTo>
                  <a:pt x="4955710" y="4802532"/>
                </a:lnTo>
                <a:lnTo>
                  <a:pt x="0" y="48025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85" t="-49514" r="-79836" b="-6817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63707">
            <a:off x="11225424" y="7696296"/>
            <a:ext cx="12374583" cy="2908027"/>
          </a:xfrm>
          <a:custGeom>
            <a:avLst/>
            <a:gdLst/>
            <a:ahLst/>
            <a:cxnLst/>
            <a:rect r="r" b="b" t="t" l="l"/>
            <a:pathLst>
              <a:path h="2908027" w="12374583">
                <a:moveTo>
                  <a:pt x="0" y="0"/>
                </a:moveTo>
                <a:lnTo>
                  <a:pt x="12374583" y="0"/>
                </a:lnTo>
                <a:lnTo>
                  <a:pt x="12374583" y="2908027"/>
                </a:lnTo>
                <a:lnTo>
                  <a:pt x="0" y="29080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382809">
            <a:off x="-2264473" y="3438007"/>
            <a:ext cx="11101200" cy="7937358"/>
          </a:xfrm>
          <a:custGeom>
            <a:avLst/>
            <a:gdLst/>
            <a:ahLst/>
            <a:cxnLst/>
            <a:rect r="r" b="b" t="t" l="l"/>
            <a:pathLst>
              <a:path h="7937358" w="11101200">
                <a:moveTo>
                  <a:pt x="0" y="0"/>
                </a:moveTo>
                <a:lnTo>
                  <a:pt x="11101200" y="0"/>
                </a:lnTo>
                <a:lnTo>
                  <a:pt x="11101200" y="7937358"/>
                </a:lnTo>
                <a:lnTo>
                  <a:pt x="0" y="7937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2110154" y="1028700"/>
            <a:ext cx="14067692" cy="8229600"/>
          </a:xfrm>
          <a:custGeom>
            <a:avLst/>
            <a:gdLst/>
            <a:ahLst/>
            <a:cxnLst/>
            <a:rect r="r" b="b" t="t" l="l"/>
            <a:pathLst>
              <a:path h="8229600" w="14067692">
                <a:moveTo>
                  <a:pt x="0" y="8229600"/>
                </a:moveTo>
                <a:lnTo>
                  <a:pt x="14067692" y="8229600"/>
                </a:lnTo>
                <a:lnTo>
                  <a:pt x="14067692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5"/>
            <a:stretch>
              <a:fillRect l="0" t="0" r="0" b="-22222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708194">
            <a:off x="14707112" y="4322571"/>
            <a:ext cx="6267226" cy="4340634"/>
            <a:chOff x="0" y="0"/>
            <a:chExt cx="3429000" cy="23749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0800" y="76200"/>
              <a:ext cx="3340100" cy="2235200"/>
            </a:xfrm>
            <a:custGeom>
              <a:avLst/>
              <a:gdLst/>
              <a:ahLst/>
              <a:cxnLst/>
              <a:rect r="r" b="b" t="t" l="l"/>
              <a:pathLst>
                <a:path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l="-27159" t="-27602" r="0" b="-264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29000" cy="2374900"/>
            </a:xfrm>
            <a:custGeom>
              <a:avLst/>
              <a:gdLst/>
              <a:ahLst/>
              <a:cxnLst/>
              <a:rect r="r" b="b" t="t" l="l"/>
              <a:pathLst>
                <a:path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3894308" y="4648578"/>
            <a:ext cx="10499384" cy="2152374"/>
          </a:xfrm>
          <a:custGeom>
            <a:avLst/>
            <a:gdLst/>
            <a:ahLst/>
            <a:cxnLst/>
            <a:rect r="r" b="b" t="t" l="l"/>
            <a:pathLst>
              <a:path h="2152374" w="10499384">
                <a:moveTo>
                  <a:pt x="0" y="0"/>
                </a:moveTo>
                <a:lnTo>
                  <a:pt x="10499384" y="0"/>
                </a:lnTo>
                <a:lnTo>
                  <a:pt x="10499384" y="2152374"/>
                </a:lnTo>
                <a:lnTo>
                  <a:pt x="0" y="2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398492">
            <a:off x="13225754" y="1304144"/>
            <a:ext cx="4472223" cy="1133622"/>
          </a:xfrm>
          <a:custGeom>
            <a:avLst/>
            <a:gdLst/>
            <a:ahLst/>
            <a:cxnLst/>
            <a:rect r="r" b="b" t="t" l="l"/>
            <a:pathLst>
              <a:path h="1133622" w="4472223">
                <a:moveTo>
                  <a:pt x="0" y="0"/>
                </a:moveTo>
                <a:lnTo>
                  <a:pt x="4472223" y="0"/>
                </a:lnTo>
                <a:lnTo>
                  <a:pt x="4472223" y="1133622"/>
                </a:lnTo>
                <a:lnTo>
                  <a:pt x="0" y="11336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54421" r="-348" b="-6612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728909">
            <a:off x="1057226" y="4116368"/>
            <a:ext cx="2105855" cy="3828827"/>
          </a:xfrm>
          <a:custGeom>
            <a:avLst/>
            <a:gdLst/>
            <a:ahLst/>
            <a:cxnLst/>
            <a:rect r="r" b="b" t="t" l="l"/>
            <a:pathLst>
              <a:path h="3828827" w="2105855">
                <a:moveTo>
                  <a:pt x="0" y="0"/>
                </a:moveTo>
                <a:lnTo>
                  <a:pt x="2105855" y="0"/>
                </a:lnTo>
                <a:lnTo>
                  <a:pt x="2105855" y="3828827"/>
                </a:lnTo>
                <a:lnTo>
                  <a:pt x="0" y="38288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798530" y="311203"/>
            <a:ext cx="2617647" cy="2638097"/>
          </a:xfrm>
          <a:custGeom>
            <a:avLst/>
            <a:gdLst/>
            <a:ahLst/>
            <a:cxnLst/>
            <a:rect r="r" b="b" t="t" l="l"/>
            <a:pathLst>
              <a:path h="2638097" w="2617647">
                <a:moveTo>
                  <a:pt x="0" y="0"/>
                </a:moveTo>
                <a:lnTo>
                  <a:pt x="2617647" y="0"/>
                </a:lnTo>
                <a:lnTo>
                  <a:pt x="2617647" y="2638097"/>
                </a:lnTo>
                <a:lnTo>
                  <a:pt x="0" y="2638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49816" y="1404717"/>
            <a:ext cx="2273935" cy="1136968"/>
          </a:xfrm>
          <a:custGeom>
            <a:avLst/>
            <a:gdLst/>
            <a:ahLst/>
            <a:cxnLst/>
            <a:rect r="r" b="b" t="t" l="l"/>
            <a:pathLst>
              <a:path h="1136968" w="2273935">
                <a:moveTo>
                  <a:pt x="0" y="0"/>
                </a:moveTo>
                <a:lnTo>
                  <a:pt x="2273936" y="0"/>
                </a:lnTo>
                <a:lnTo>
                  <a:pt x="2273936" y="1136967"/>
                </a:lnTo>
                <a:lnTo>
                  <a:pt x="0" y="11369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094837" y="613957"/>
            <a:ext cx="2025033" cy="2032590"/>
          </a:xfrm>
          <a:custGeom>
            <a:avLst/>
            <a:gdLst/>
            <a:ahLst/>
            <a:cxnLst/>
            <a:rect r="r" b="b" t="t" l="l"/>
            <a:pathLst>
              <a:path h="2032590" w="2025033">
                <a:moveTo>
                  <a:pt x="0" y="0"/>
                </a:moveTo>
                <a:lnTo>
                  <a:pt x="2025034" y="0"/>
                </a:lnTo>
                <a:lnTo>
                  <a:pt x="2025034" y="2032589"/>
                </a:lnTo>
                <a:lnTo>
                  <a:pt x="0" y="203258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218945" y="-1192364"/>
            <a:ext cx="4114800" cy="3987615"/>
          </a:xfrm>
          <a:custGeom>
            <a:avLst/>
            <a:gdLst/>
            <a:ahLst/>
            <a:cxnLst/>
            <a:rect r="r" b="b" t="t" l="l"/>
            <a:pathLst>
              <a:path h="3987615" w="4114800">
                <a:moveTo>
                  <a:pt x="0" y="0"/>
                </a:moveTo>
                <a:lnTo>
                  <a:pt x="4114800" y="0"/>
                </a:lnTo>
                <a:lnTo>
                  <a:pt x="4114800" y="3987615"/>
                </a:lnTo>
                <a:lnTo>
                  <a:pt x="0" y="398761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138592" y="1982676"/>
            <a:ext cx="12010815" cy="2449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8458"/>
              </a:lnSpc>
              <a:spcBef>
                <a:spcPct val="0"/>
              </a:spcBef>
            </a:pPr>
            <a:r>
              <a:rPr lang="en-US" sz="18458">
                <a:solidFill>
                  <a:srgbClr val="302C2C"/>
                </a:solidFill>
                <a:latin typeface="Lemon Tuesday"/>
                <a:ea typeface="Lemon Tuesday"/>
                <a:cs typeface="Lemon Tuesday"/>
                <a:sym typeface="Lemon Tuesday"/>
              </a:rPr>
              <a:t>Erasmus+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138592" y="5279818"/>
            <a:ext cx="12010815" cy="1662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63"/>
              </a:lnSpc>
            </a:pPr>
            <a:r>
              <a:rPr lang="en-US" sz="5469" spc="273">
                <a:solidFill>
                  <a:srgbClr val="302C2C"/>
                </a:solidFill>
                <a:latin typeface="Pluma"/>
                <a:ea typeface="Pluma"/>
                <a:cs typeface="Pluma"/>
                <a:sym typeface="Pluma"/>
              </a:rPr>
              <a:t>interkulturelle</a:t>
            </a:r>
          </a:p>
          <a:p>
            <a:pPr algn="ctr" marL="0" indent="0" lvl="0">
              <a:lnSpc>
                <a:spcPts val="6563"/>
              </a:lnSpc>
              <a:spcBef>
                <a:spcPct val="0"/>
              </a:spcBef>
            </a:pPr>
            <a:r>
              <a:rPr lang="en-US" sz="5469" spc="273">
                <a:solidFill>
                  <a:srgbClr val="302C2C"/>
                </a:solidFill>
                <a:latin typeface="Pluma"/>
                <a:ea typeface="Pluma"/>
                <a:cs typeface="Pluma"/>
                <a:sym typeface="Pluma"/>
              </a:rPr>
              <a:t>Vorbereitung der Mobilitäten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11" t="-94768" r="-574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859101">
            <a:off x="7162987" y="-2459096"/>
            <a:ext cx="18828381" cy="6801753"/>
          </a:xfrm>
          <a:custGeom>
            <a:avLst/>
            <a:gdLst/>
            <a:ahLst/>
            <a:cxnLst/>
            <a:rect r="r" b="b" t="t" l="l"/>
            <a:pathLst>
              <a:path h="6801753" w="18828381">
                <a:moveTo>
                  <a:pt x="0" y="0"/>
                </a:moveTo>
                <a:lnTo>
                  <a:pt x="18828381" y="0"/>
                </a:lnTo>
                <a:lnTo>
                  <a:pt x="18828381" y="6801753"/>
                </a:lnTo>
                <a:lnTo>
                  <a:pt x="0" y="68017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-5400000">
            <a:off x="1882049" y="-1243711"/>
            <a:ext cx="8308727" cy="12853548"/>
          </a:xfrm>
          <a:custGeom>
            <a:avLst/>
            <a:gdLst/>
            <a:ahLst/>
            <a:cxnLst/>
            <a:rect r="r" b="b" t="t" l="l"/>
            <a:pathLst>
              <a:path h="12853548" w="8308727">
                <a:moveTo>
                  <a:pt x="0" y="12853548"/>
                </a:moveTo>
                <a:lnTo>
                  <a:pt x="8308726" y="12853548"/>
                </a:lnTo>
                <a:lnTo>
                  <a:pt x="8308726" y="0"/>
                </a:lnTo>
                <a:lnTo>
                  <a:pt x="0" y="0"/>
                </a:lnTo>
                <a:lnTo>
                  <a:pt x="0" y="12853548"/>
                </a:lnTo>
                <a:close/>
              </a:path>
            </a:pathLst>
          </a:custGeom>
          <a:blipFill>
            <a:blip r:embed="rId4"/>
            <a:stretch>
              <a:fillRect l="-18689" t="-12396" r="-124494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21525">
            <a:off x="1508013" y="1820307"/>
            <a:ext cx="10212685" cy="2093600"/>
          </a:xfrm>
          <a:custGeom>
            <a:avLst/>
            <a:gdLst/>
            <a:ahLst/>
            <a:cxnLst/>
            <a:rect r="r" b="b" t="t" l="l"/>
            <a:pathLst>
              <a:path h="2093600" w="10212685">
                <a:moveTo>
                  <a:pt x="0" y="0"/>
                </a:moveTo>
                <a:lnTo>
                  <a:pt x="10212685" y="0"/>
                </a:lnTo>
                <a:lnTo>
                  <a:pt x="10212685" y="2093600"/>
                </a:lnTo>
                <a:lnTo>
                  <a:pt x="0" y="2093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800000">
            <a:off x="12463186" y="5348687"/>
            <a:ext cx="4796114" cy="3670037"/>
          </a:xfrm>
          <a:custGeom>
            <a:avLst/>
            <a:gdLst/>
            <a:ahLst/>
            <a:cxnLst/>
            <a:rect r="r" b="b" t="t" l="l"/>
            <a:pathLst>
              <a:path h="3670037" w="4796114">
                <a:moveTo>
                  <a:pt x="0" y="0"/>
                </a:moveTo>
                <a:lnTo>
                  <a:pt x="4796114" y="0"/>
                </a:lnTo>
                <a:lnTo>
                  <a:pt x="4796114" y="3670037"/>
                </a:lnTo>
                <a:lnTo>
                  <a:pt x="0" y="36700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796" t="-15830" r="-16796" b="-14453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90362" y="8216104"/>
            <a:ext cx="14984485" cy="3277856"/>
          </a:xfrm>
          <a:custGeom>
            <a:avLst/>
            <a:gdLst/>
            <a:ahLst/>
            <a:cxnLst/>
            <a:rect r="r" b="b" t="t" l="l"/>
            <a:pathLst>
              <a:path h="3277856" w="14984485">
                <a:moveTo>
                  <a:pt x="0" y="0"/>
                </a:moveTo>
                <a:lnTo>
                  <a:pt x="14984485" y="0"/>
                </a:lnTo>
                <a:lnTo>
                  <a:pt x="14984485" y="3277856"/>
                </a:lnTo>
                <a:lnTo>
                  <a:pt x="0" y="32778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642654">
            <a:off x="-1281169" y="6895044"/>
            <a:ext cx="4222447" cy="5280810"/>
          </a:xfrm>
          <a:custGeom>
            <a:avLst/>
            <a:gdLst/>
            <a:ahLst/>
            <a:cxnLst/>
            <a:rect r="r" b="b" t="t" l="l"/>
            <a:pathLst>
              <a:path h="5280810" w="4222447">
                <a:moveTo>
                  <a:pt x="0" y="0"/>
                </a:moveTo>
                <a:lnTo>
                  <a:pt x="4222448" y="0"/>
                </a:lnTo>
                <a:lnTo>
                  <a:pt x="4222448" y="5280810"/>
                </a:lnTo>
                <a:lnTo>
                  <a:pt x="0" y="52808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215904" y="3501863"/>
            <a:ext cx="9199305" cy="47140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5" indent="-367027" lvl="1">
              <a:lnSpc>
                <a:spcPts val="4759"/>
              </a:lnSpc>
              <a:spcBef>
                <a:spcPts val="1784"/>
              </a:spcBef>
              <a:buAutoNum type="arabicPeriod" startAt="1"/>
            </a:pPr>
            <a:r>
              <a:rPr lang="en-US" sz="3399" spc="67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 Begrüßung und Anwesenheit</a:t>
            </a:r>
          </a:p>
          <a:p>
            <a:pPr algn="l" marL="734055" indent="-367027" lvl="1">
              <a:lnSpc>
                <a:spcPts val="4759"/>
              </a:lnSpc>
              <a:spcBef>
                <a:spcPts val="1784"/>
              </a:spcBef>
              <a:buAutoNum type="arabicPeriod" startAt="1"/>
            </a:pPr>
            <a:r>
              <a:rPr lang="en-US" sz="3399" spc="67" u="none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 Zuordnung zu den Ländern</a:t>
            </a:r>
          </a:p>
          <a:p>
            <a:pPr algn="l" marL="734055" indent="-367027" lvl="1">
              <a:lnSpc>
                <a:spcPts val="4759"/>
              </a:lnSpc>
              <a:spcBef>
                <a:spcPts val="1784"/>
              </a:spcBef>
              <a:buAutoNum type="arabicPeriod" startAt="1"/>
            </a:pPr>
            <a:r>
              <a:rPr lang="en-US" sz="3399" spc="67" u="none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 Was kommt auf euch zu? Blog usw.</a:t>
            </a:r>
          </a:p>
          <a:p>
            <a:pPr algn="l" marL="734055" indent="-367027" lvl="1">
              <a:lnSpc>
                <a:spcPts val="4759"/>
              </a:lnSpc>
              <a:spcBef>
                <a:spcPts val="1784"/>
              </a:spcBef>
              <a:buAutoNum type="arabicPeriod" startAt="1"/>
            </a:pPr>
            <a:r>
              <a:rPr lang="en-US" sz="3399" spc="67" u="none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 Organisatorischer Ablauf</a:t>
            </a:r>
          </a:p>
          <a:p>
            <a:pPr algn="l" marL="734055" indent="-367027" lvl="1">
              <a:lnSpc>
                <a:spcPts val="4759"/>
              </a:lnSpc>
              <a:spcBef>
                <a:spcPts val="1784"/>
              </a:spcBef>
              <a:buAutoNum type="arabicPeriod" startAt="1"/>
            </a:pPr>
            <a:r>
              <a:rPr lang="en-US" sz="3399" spc="67" u="none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Betreuung vor Ort</a:t>
            </a:r>
          </a:p>
          <a:p>
            <a:pPr algn="l" marL="734055" indent="-367027" lvl="1">
              <a:lnSpc>
                <a:spcPts val="4759"/>
              </a:lnSpc>
              <a:spcBef>
                <a:spcPts val="1784"/>
              </a:spcBef>
              <a:buAutoNum type="arabicPeriod" startAt="1"/>
            </a:pPr>
            <a:r>
              <a:rPr lang="en-US" sz="3399" spc="67" u="none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International Club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215904" y="2367045"/>
            <a:ext cx="9709560" cy="990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79"/>
              </a:lnSpc>
              <a:spcBef>
                <a:spcPct val="0"/>
              </a:spcBef>
            </a:pPr>
            <a:r>
              <a:rPr lang="en-US" sz="6399" spc="319">
                <a:solidFill>
                  <a:srgbClr val="302C2C"/>
                </a:solidFill>
                <a:latin typeface="Pluma Bold"/>
                <a:ea typeface="Pluma Bold"/>
                <a:cs typeface="Pluma Bold"/>
                <a:sym typeface="Pluma Bold"/>
              </a:rPr>
              <a:t>Tagesordnungspunkte 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-20207" y="9917691"/>
            <a:ext cx="4472223" cy="1133622"/>
          </a:xfrm>
          <a:custGeom>
            <a:avLst/>
            <a:gdLst/>
            <a:ahLst/>
            <a:cxnLst/>
            <a:rect r="r" b="b" t="t" l="l"/>
            <a:pathLst>
              <a:path h="1133622" w="4472223">
                <a:moveTo>
                  <a:pt x="0" y="0"/>
                </a:moveTo>
                <a:lnTo>
                  <a:pt x="4472223" y="0"/>
                </a:lnTo>
                <a:lnTo>
                  <a:pt x="4472223" y="1133622"/>
                </a:lnTo>
                <a:lnTo>
                  <a:pt x="0" y="11336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54421" r="-348" b="-66120"/>
            </a:stretch>
          </a:blipFill>
        </p:spPr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129821">
            <a:off x="13056053" y="2519828"/>
            <a:ext cx="3806322" cy="5657718"/>
            <a:chOff x="0" y="0"/>
            <a:chExt cx="3175000" cy="47193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20320" y="21590"/>
              <a:ext cx="3154680" cy="4697730"/>
            </a:xfrm>
            <a:custGeom>
              <a:avLst/>
              <a:gdLst/>
              <a:ahLst/>
              <a:cxnLst/>
              <a:rect r="r" b="b" t="t" l="l"/>
              <a:pathLst>
                <a:path h="4697730" w="315468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11"/>
              <a:stretch>
                <a:fillRect l="-6040" t="0" r="-604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175000" cy="4719320"/>
            </a:xfrm>
            <a:custGeom>
              <a:avLst/>
              <a:gdLst/>
              <a:ahLst/>
              <a:cxnLst/>
              <a:rect r="r" b="b" t="t" l="l"/>
              <a:pathLst>
                <a:path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12"/>
              <a:stretch>
                <a:fillRect l="-4322" t="-3535" r="-518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31" t="-39900" r="-828" b="-152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108674" y="2854352"/>
            <a:ext cx="4161701" cy="816734"/>
          </a:xfrm>
          <a:custGeom>
            <a:avLst/>
            <a:gdLst/>
            <a:ahLst/>
            <a:cxnLst/>
            <a:rect r="r" b="b" t="t" l="l"/>
            <a:pathLst>
              <a:path h="816734" w="4161701">
                <a:moveTo>
                  <a:pt x="0" y="0"/>
                </a:moveTo>
                <a:lnTo>
                  <a:pt x="4161701" y="0"/>
                </a:lnTo>
                <a:lnTo>
                  <a:pt x="4161701" y="816733"/>
                </a:lnTo>
                <a:lnTo>
                  <a:pt x="0" y="8167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684250" y="2854352"/>
            <a:ext cx="4161701" cy="816734"/>
          </a:xfrm>
          <a:custGeom>
            <a:avLst/>
            <a:gdLst/>
            <a:ahLst/>
            <a:cxnLst/>
            <a:rect r="r" b="b" t="t" l="l"/>
            <a:pathLst>
              <a:path h="816734" w="4161701">
                <a:moveTo>
                  <a:pt x="0" y="0"/>
                </a:moveTo>
                <a:lnTo>
                  <a:pt x="4161701" y="0"/>
                </a:lnTo>
                <a:lnTo>
                  <a:pt x="4161701" y="816733"/>
                </a:lnTo>
                <a:lnTo>
                  <a:pt x="0" y="8167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143538" y="863598"/>
            <a:ext cx="12000923" cy="990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79"/>
              </a:lnSpc>
              <a:spcBef>
                <a:spcPct val="0"/>
              </a:spcBef>
            </a:pPr>
            <a:r>
              <a:rPr lang="en-US" sz="6399" spc="319">
                <a:solidFill>
                  <a:srgbClr val="302C2C"/>
                </a:solidFill>
                <a:latin typeface="Pluma Bold"/>
                <a:ea typeface="Pluma Bold"/>
                <a:cs typeface="Pluma Bold"/>
                <a:sym typeface="Pluma Bold"/>
              </a:rPr>
              <a:t>Begrüßung durch...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1537744">
            <a:off x="-1275922" y="7749752"/>
            <a:ext cx="6003002" cy="3826007"/>
          </a:xfrm>
          <a:custGeom>
            <a:avLst/>
            <a:gdLst/>
            <a:ahLst/>
            <a:cxnLst/>
            <a:rect r="r" b="b" t="t" l="l"/>
            <a:pathLst>
              <a:path h="3826007" w="6003002">
                <a:moveTo>
                  <a:pt x="0" y="0"/>
                </a:moveTo>
                <a:lnTo>
                  <a:pt x="6003003" y="0"/>
                </a:lnTo>
                <a:lnTo>
                  <a:pt x="6003003" y="3826007"/>
                </a:lnTo>
                <a:lnTo>
                  <a:pt x="0" y="38260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4980" t="-19727" r="-26619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277648">
            <a:off x="15405902" y="-1933925"/>
            <a:ext cx="7659012" cy="3484850"/>
          </a:xfrm>
          <a:custGeom>
            <a:avLst/>
            <a:gdLst/>
            <a:ahLst/>
            <a:cxnLst/>
            <a:rect r="r" b="b" t="t" l="l"/>
            <a:pathLst>
              <a:path h="3484850" w="7659012">
                <a:moveTo>
                  <a:pt x="0" y="0"/>
                </a:moveTo>
                <a:lnTo>
                  <a:pt x="7659012" y="0"/>
                </a:lnTo>
                <a:lnTo>
                  <a:pt x="7659012" y="3484850"/>
                </a:lnTo>
                <a:lnTo>
                  <a:pt x="0" y="34848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647300">
            <a:off x="518136" y="7014111"/>
            <a:ext cx="2588615" cy="7190598"/>
          </a:xfrm>
          <a:custGeom>
            <a:avLst/>
            <a:gdLst/>
            <a:ahLst/>
            <a:cxnLst/>
            <a:rect r="r" b="b" t="t" l="l"/>
            <a:pathLst>
              <a:path h="7190598" w="2588615">
                <a:moveTo>
                  <a:pt x="0" y="0"/>
                </a:moveTo>
                <a:lnTo>
                  <a:pt x="2588615" y="0"/>
                </a:lnTo>
                <a:lnTo>
                  <a:pt x="2588615" y="7190598"/>
                </a:lnTo>
                <a:lnTo>
                  <a:pt x="0" y="71905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973191">
            <a:off x="6580050" y="8777972"/>
            <a:ext cx="16744574" cy="3662875"/>
          </a:xfrm>
          <a:custGeom>
            <a:avLst/>
            <a:gdLst/>
            <a:ahLst/>
            <a:cxnLst/>
            <a:rect r="r" b="b" t="t" l="l"/>
            <a:pathLst>
              <a:path h="3662875" w="16744574">
                <a:moveTo>
                  <a:pt x="0" y="0"/>
                </a:moveTo>
                <a:lnTo>
                  <a:pt x="16744573" y="0"/>
                </a:lnTo>
                <a:lnTo>
                  <a:pt x="16744573" y="3662876"/>
                </a:lnTo>
                <a:lnTo>
                  <a:pt x="0" y="36628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4757047">
            <a:off x="15428651" y="6484204"/>
            <a:ext cx="4114800" cy="3987615"/>
          </a:xfrm>
          <a:custGeom>
            <a:avLst/>
            <a:gdLst/>
            <a:ahLst/>
            <a:cxnLst/>
            <a:rect r="r" b="b" t="t" l="l"/>
            <a:pathLst>
              <a:path h="3987615" w="4114800">
                <a:moveTo>
                  <a:pt x="0" y="0"/>
                </a:moveTo>
                <a:lnTo>
                  <a:pt x="4114800" y="0"/>
                </a:lnTo>
                <a:lnTo>
                  <a:pt x="4114800" y="3987616"/>
                </a:lnTo>
                <a:lnTo>
                  <a:pt x="0" y="39876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4757047">
            <a:off x="-1735399" y="5779827"/>
            <a:ext cx="4114800" cy="3987615"/>
          </a:xfrm>
          <a:custGeom>
            <a:avLst/>
            <a:gdLst/>
            <a:ahLst/>
            <a:cxnLst/>
            <a:rect r="r" b="b" t="t" l="l"/>
            <a:pathLst>
              <a:path h="3987615" w="4114800">
                <a:moveTo>
                  <a:pt x="0" y="0"/>
                </a:moveTo>
                <a:lnTo>
                  <a:pt x="4114800" y="0"/>
                </a:lnTo>
                <a:lnTo>
                  <a:pt x="4114800" y="3987616"/>
                </a:lnTo>
                <a:lnTo>
                  <a:pt x="0" y="39876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4814765">
            <a:off x="-385444" y="-1709179"/>
            <a:ext cx="2828288" cy="4657361"/>
          </a:xfrm>
          <a:custGeom>
            <a:avLst/>
            <a:gdLst/>
            <a:ahLst/>
            <a:cxnLst/>
            <a:rect r="r" b="b" t="t" l="l"/>
            <a:pathLst>
              <a:path h="4657361" w="2828288">
                <a:moveTo>
                  <a:pt x="0" y="0"/>
                </a:moveTo>
                <a:lnTo>
                  <a:pt x="2828288" y="0"/>
                </a:lnTo>
                <a:lnTo>
                  <a:pt x="2828288" y="4657360"/>
                </a:lnTo>
                <a:lnTo>
                  <a:pt x="0" y="46573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69146" y="457635"/>
            <a:ext cx="1837783" cy="1831100"/>
          </a:xfrm>
          <a:custGeom>
            <a:avLst/>
            <a:gdLst/>
            <a:ahLst/>
            <a:cxnLst/>
            <a:rect r="r" b="b" t="t" l="l"/>
            <a:pathLst>
              <a:path h="1831100" w="1837783">
                <a:moveTo>
                  <a:pt x="0" y="0"/>
                </a:moveTo>
                <a:lnTo>
                  <a:pt x="1837783" y="0"/>
                </a:lnTo>
                <a:lnTo>
                  <a:pt x="1837783" y="1831100"/>
                </a:lnTo>
                <a:lnTo>
                  <a:pt x="0" y="1831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776499" y="3912385"/>
            <a:ext cx="2826052" cy="3996038"/>
          </a:xfrm>
          <a:custGeom>
            <a:avLst/>
            <a:gdLst/>
            <a:ahLst/>
            <a:cxnLst/>
            <a:rect r="r" b="b" t="t" l="l"/>
            <a:pathLst>
              <a:path h="3996038" w="2826052">
                <a:moveTo>
                  <a:pt x="0" y="0"/>
                </a:moveTo>
                <a:lnTo>
                  <a:pt x="2826052" y="0"/>
                </a:lnTo>
                <a:lnTo>
                  <a:pt x="2826052" y="3996037"/>
                </a:lnTo>
                <a:lnTo>
                  <a:pt x="0" y="399603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352074" y="3912385"/>
            <a:ext cx="2826052" cy="3996038"/>
          </a:xfrm>
          <a:custGeom>
            <a:avLst/>
            <a:gdLst/>
            <a:ahLst/>
            <a:cxnLst/>
            <a:rect r="r" b="b" t="t" l="l"/>
            <a:pathLst>
              <a:path h="3996038" w="2826052">
                <a:moveTo>
                  <a:pt x="0" y="0"/>
                </a:moveTo>
                <a:lnTo>
                  <a:pt x="2826052" y="0"/>
                </a:lnTo>
                <a:lnTo>
                  <a:pt x="2826052" y="3996037"/>
                </a:lnTo>
                <a:lnTo>
                  <a:pt x="0" y="399603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980328" y="3104230"/>
            <a:ext cx="4418394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079"/>
              </a:lnSpc>
              <a:spcBef>
                <a:spcPct val="0"/>
              </a:spcBef>
            </a:pPr>
            <a:r>
              <a:rPr lang="en-US" sz="3399" spc="169">
                <a:solidFill>
                  <a:srgbClr val="302C2C"/>
                </a:solidFill>
                <a:latin typeface="Pluma Bold"/>
                <a:ea typeface="Pluma Bold"/>
                <a:cs typeface="Pluma Bold"/>
                <a:sym typeface="Pluma Bold"/>
              </a:rPr>
              <a:t>Frau Böhle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222529" y="3104230"/>
            <a:ext cx="5085144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079"/>
              </a:lnSpc>
              <a:spcBef>
                <a:spcPct val="0"/>
              </a:spcBef>
            </a:pPr>
            <a:r>
              <a:rPr lang="en-US" sz="3399" spc="169">
                <a:solidFill>
                  <a:srgbClr val="302C2C"/>
                </a:solidFill>
                <a:latin typeface="Pluma Bold"/>
                <a:ea typeface="Pluma Bold"/>
                <a:cs typeface="Pluma Bold"/>
                <a:sym typeface="Pluma Bold"/>
              </a:rPr>
              <a:t>Herr März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63092" y="-791557"/>
            <a:ext cx="18814184" cy="12558468"/>
          </a:xfrm>
          <a:custGeom>
            <a:avLst/>
            <a:gdLst/>
            <a:ahLst/>
            <a:cxnLst/>
            <a:rect r="r" b="b" t="t" l="l"/>
            <a:pathLst>
              <a:path h="12558468" w="18814184">
                <a:moveTo>
                  <a:pt x="0" y="0"/>
                </a:moveTo>
                <a:lnTo>
                  <a:pt x="18814184" y="0"/>
                </a:lnTo>
                <a:lnTo>
                  <a:pt x="18814184" y="12558468"/>
                </a:lnTo>
                <a:lnTo>
                  <a:pt x="0" y="12558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4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-5400000">
            <a:off x="1882049" y="-1243711"/>
            <a:ext cx="8308727" cy="12853548"/>
          </a:xfrm>
          <a:custGeom>
            <a:avLst/>
            <a:gdLst/>
            <a:ahLst/>
            <a:cxnLst/>
            <a:rect r="r" b="b" t="t" l="l"/>
            <a:pathLst>
              <a:path h="12853548" w="8308727">
                <a:moveTo>
                  <a:pt x="0" y="12853548"/>
                </a:moveTo>
                <a:lnTo>
                  <a:pt x="8308726" y="12853548"/>
                </a:lnTo>
                <a:lnTo>
                  <a:pt x="8308726" y="0"/>
                </a:lnTo>
                <a:lnTo>
                  <a:pt x="0" y="0"/>
                </a:lnTo>
                <a:lnTo>
                  <a:pt x="0" y="12853548"/>
                </a:lnTo>
                <a:close/>
              </a:path>
            </a:pathLst>
          </a:custGeom>
          <a:blipFill>
            <a:blip r:embed="rId2"/>
            <a:stretch>
              <a:fillRect l="-18689" t="-12396" r="-124494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321525">
            <a:off x="402290" y="1329769"/>
            <a:ext cx="10212685" cy="2093600"/>
          </a:xfrm>
          <a:custGeom>
            <a:avLst/>
            <a:gdLst/>
            <a:ahLst/>
            <a:cxnLst/>
            <a:rect r="r" b="b" t="t" l="l"/>
            <a:pathLst>
              <a:path h="2093600" w="10212685">
                <a:moveTo>
                  <a:pt x="0" y="0"/>
                </a:moveTo>
                <a:lnTo>
                  <a:pt x="10212685" y="0"/>
                </a:lnTo>
                <a:lnTo>
                  <a:pt x="10212685" y="2093601"/>
                </a:lnTo>
                <a:lnTo>
                  <a:pt x="0" y="20936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73191">
            <a:off x="6580050" y="8777972"/>
            <a:ext cx="16744574" cy="3662875"/>
          </a:xfrm>
          <a:custGeom>
            <a:avLst/>
            <a:gdLst/>
            <a:ahLst/>
            <a:cxnLst/>
            <a:rect r="r" b="b" t="t" l="l"/>
            <a:pathLst>
              <a:path h="3662875" w="16744574">
                <a:moveTo>
                  <a:pt x="0" y="0"/>
                </a:moveTo>
                <a:lnTo>
                  <a:pt x="16744573" y="0"/>
                </a:lnTo>
                <a:lnTo>
                  <a:pt x="16744573" y="3662876"/>
                </a:lnTo>
                <a:lnTo>
                  <a:pt x="0" y="3662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77648">
            <a:off x="15080427" y="-1411553"/>
            <a:ext cx="7659012" cy="3484850"/>
          </a:xfrm>
          <a:custGeom>
            <a:avLst/>
            <a:gdLst/>
            <a:ahLst/>
            <a:cxnLst/>
            <a:rect r="r" b="b" t="t" l="l"/>
            <a:pathLst>
              <a:path h="3484850" w="7659012">
                <a:moveTo>
                  <a:pt x="0" y="0"/>
                </a:moveTo>
                <a:lnTo>
                  <a:pt x="7659012" y="0"/>
                </a:lnTo>
                <a:lnTo>
                  <a:pt x="7659012" y="3484850"/>
                </a:lnTo>
                <a:lnTo>
                  <a:pt x="0" y="34848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036412" y="6560843"/>
            <a:ext cx="3644357" cy="2173362"/>
          </a:xfrm>
          <a:custGeom>
            <a:avLst/>
            <a:gdLst/>
            <a:ahLst/>
            <a:cxnLst/>
            <a:rect r="r" b="b" t="t" l="l"/>
            <a:pathLst>
              <a:path h="2173362" w="3644357">
                <a:moveTo>
                  <a:pt x="0" y="0"/>
                </a:moveTo>
                <a:lnTo>
                  <a:pt x="3644357" y="0"/>
                </a:lnTo>
                <a:lnTo>
                  <a:pt x="3644357" y="2173363"/>
                </a:lnTo>
                <a:lnTo>
                  <a:pt x="0" y="21733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899969" y="6560843"/>
            <a:ext cx="3262082" cy="2173362"/>
          </a:xfrm>
          <a:custGeom>
            <a:avLst/>
            <a:gdLst/>
            <a:ahLst/>
            <a:cxnLst/>
            <a:rect r="r" b="b" t="t" l="l"/>
            <a:pathLst>
              <a:path h="2173362" w="3262082">
                <a:moveTo>
                  <a:pt x="0" y="0"/>
                </a:moveTo>
                <a:lnTo>
                  <a:pt x="3262083" y="0"/>
                </a:lnTo>
                <a:lnTo>
                  <a:pt x="3262083" y="2173363"/>
                </a:lnTo>
                <a:lnTo>
                  <a:pt x="0" y="21733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899969" y="3548409"/>
            <a:ext cx="3840994" cy="2444269"/>
          </a:xfrm>
          <a:custGeom>
            <a:avLst/>
            <a:gdLst/>
            <a:ahLst/>
            <a:cxnLst/>
            <a:rect r="r" b="b" t="t" l="l"/>
            <a:pathLst>
              <a:path h="2444269" w="3840994">
                <a:moveTo>
                  <a:pt x="0" y="0"/>
                </a:moveTo>
                <a:lnTo>
                  <a:pt x="3840994" y="0"/>
                </a:lnTo>
                <a:lnTo>
                  <a:pt x="3840994" y="2444269"/>
                </a:lnTo>
                <a:lnTo>
                  <a:pt x="0" y="24442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59656" y="3548409"/>
            <a:ext cx="3259025" cy="2444269"/>
          </a:xfrm>
          <a:custGeom>
            <a:avLst/>
            <a:gdLst/>
            <a:ahLst/>
            <a:cxnLst/>
            <a:rect r="r" b="b" t="t" l="l"/>
            <a:pathLst>
              <a:path h="2444269" w="3259025">
                <a:moveTo>
                  <a:pt x="0" y="0"/>
                </a:moveTo>
                <a:lnTo>
                  <a:pt x="3259025" y="0"/>
                </a:lnTo>
                <a:lnTo>
                  <a:pt x="3259025" y="2444269"/>
                </a:lnTo>
                <a:lnTo>
                  <a:pt x="0" y="244426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036412" y="3548409"/>
            <a:ext cx="3359820" cy="2444269"/>
          </a:xfrm>
          <a:custGeom>
            <a:avLst/>
            <a:gdLst/>
            <a:ahLst/>
            <a:cxnLst/>
            <a:rect r="r" b="b" t="t" l="l"/>
            <a:pathLst>
              <a:path h="2444269" w="3359820">
                <a:moveTo>
                  <a:pt x="0" y="0"/>
                </a:moveTo>
                <a:lnTo>
                  <a:pt x="3359820" y="0"/>
                </a:lnTo>
                <a:lnTo>
                  <a:pt x="3359820" y="2444269"/>
                </a:lnTo>
                <a:lnTo>
                  <a:pt x="0" y="244426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59656" y="6560843"/>
            <a:ext cx="3259025" cy="2173362"/>
          </a:xfrm>
          <a:custGeom>
            <a:avLst/>
            <a:gdLst/>
            <a:ahLst/>
            <a:cxnLst/>
            <a:rect r="r" b="b" t="t" l="l"/>
            <a:pathLst>
              <a:path h="2173362" w="3259025">
                <a:moveTo>
                  <a:pt x="0" y="0"/>
                </a:moveTo>
                <a:lnTo>
                  <a:pt x="3259025" y="0"/>
                </a:lnTo>
                <a:lnTo>
                  <a:pt x="3259025" y="2173363"/>
                </a:lnTo>
                <a:lnTo>
                  <a:pt x="0" y="217336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30441" y="1877276"/>
            <a:ext cx="8373546" cy="989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79"/>
              </a:lnSpc>
              <a:spcBef>
                <a:spcPct val="0"/>
              </a:spcBef>
            </a:pPr>
            <a:r>
              <a:rPr lang="en-US" sz="6399" spc="319">
                <a:solidFill>
                  <a:srgbClr val="302C2C"/>
                </a:solidFill>
                <a:latin typeface="Pluma Bold"/>
                <a:ea typeface="Pluma Bold"/>
                <a:cs typeface="Pluma Bold"/>
                <a:sym typeface="Pluma Bold"/>
              </a:rPr>
              <a:t>Länder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4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-5400000">
            <a:off x="2325645" y="-4555023"/>
            <a:ext cx="11799645" cy="18253976"/>
          </a:xfrm>
          <a:custGeom>
            <a:avLst/>
            <a:gdLst/>
            <a:ahLst/>
            <a:cxnLst/>
            <a:rect r="r" b="b" t="t" l="l"/>
            <a:pathLst>
              <a:path h="18253976" w="11799645">
                <a:moveTo>
                  <a:pt x="0" y="18253976"/>
                </a:moveTo>
                <a:lnTo>
                  <a:pt x="11799644" y="18253976"/>
                </a:lnTo>
                <a:lnTo>
                  <a:pt x="11799644" y="0"/>
                </a:lnTo>
                <a:lnTo>
                  <a:pt x="0" y="0"/>
                </a:lnTo>
                <a:lnTo>
                  <a:pt x="0" y="18253976"/>
                </a:lnTo>
                <a:close/>
              </a:path>
            </a:pathLst>
          </a:custGeom>
          <a:blipFill>
            <a:blip r:embed="rId2"/>
            <a:stretch>
              <a:fillRect l="-18689" t="-12396" r="-124494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321525">
            <a:off x="404989" y="941099"/>
            <a:ext cx="10212685" cy="2093600"/>
          </a:xfrm>
          <a:custGeom>
            <a:avLst/>
            <a:gdLst/>
            <a:ahLst/>
            <a:cxnLst/>
            <a:rect r="r" b="b" t="t" l="l"/>
            <a:pathLst>
              <a:path h="2093600" w="10212685">
                <a:moveTo>
                  <a:pt x="0" y="0"/>
                </a:moveTo>
                <a:lnTo>
                  <a:pt x="10212685" y="0"/>
                </a:lnTo>
                <a:lnTo>
                  <a:pt x="10212685" y="2093601"/>
                </a:lnTo>
                <a:lnTo>
                  <a:pt x="0" y="20936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24559" y="1487837"/>
            <a:ext cx="8373546" cy="989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79"/>
              </a:lnSpc>
              <a:spcBef>
                <a:spcPct val="0"/>
              </a:spcBef>
            </a:pPr>
            <a:r>
              <a:rPr lang="en-US" sz="6399" spc="319">
                <a:solidFill>
                  <a:srgbClr val="302C2C"/>
                </a:solidFill>
                <a:latin typeface="Pluma Bold"/>
                <a:ea typeface="Pluma Bold"/>
                <a:cs typeface="Pluma Bold"/>
                <a:sym typeface="Pluma Bold"/>
              </a:rPr>
              <a:t>Aufgaben - Schüler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-277648">
            <a:off x="15080427" y="-1411553"/>
            <a:ext cx="7659012" cy="3484850"/>
          </a:xfrm>
          <a:custGeom>
            <a:avLst/>
            <a:gdLst/>
            <a:ahLst/>
            <a:cxnLst/>
            <a:rect r="r" b="b" t="t" l="l"/>
            <a:pathLst>
              <a:path h="3484850" w="7659012">
                <a:moveTo>
                  <a:pt x="0" y="0"/>
                </a:moveTo>
                <a:lnTo>
                  <a:pt x="7659012" y="0"/>
                </a:lnTo>
                <a:lnTo>
                  <a:pt x="7659012" y="3484850"/>
                </a:lnTo>
                <a:lnTo>
                  <a:pt x="0" y="34848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324559" y="2758142"/>
            <a:ext cx="15021511" cy="6204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81"/>
              </a:lnSpc>
            </a:pPr>
            <a:r>
              <a:rPr lang="en-US" sz="3484" spc="17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Eure Aufgaben während und nach der Mobilität</a:t>
            </a:r>
          </a:p>
          <a:p>
            <a:pPr algn="l">
              <a:lnSpc>
                <a:spcPts val="4181"/>
              </a:lnSpc>
            </a:pPr>
          </a:p>
          <a:p>
            <a:pPr algn="l" marL="622705" indent="-311353" lvl="1">
              <a:lnSpc>
                <a:spcPts val="5191"/>
              </a:lnSpc>
              <a:buFont typeface="Arial"/>
              <a:buChar char="•"/>
            </a:pPr>
            <a:r>
              <a:rPr lang="en-US" sz="2884" spc="14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Beiträge für den </a:t>
            </a:r>
            <a:r>
              <a:rPr lang="en-US" sz="2884" spc="14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Blog schreiben</a:t>
            </a:r>
          </a:p>
          <a:p>
            <a:pPr algn="l" marL="622705" indent="-311353" lvl="1">
              <a:lnSpc>
                <a:spcPts val="5191"/>
              </a:lnSpc>
              <a:buFont typeface="Arial"/>
              <a:buChar char="•"/>
            </a:pPr>
            <a:r>
              <a:rPr lang="en-US" sz="2884" spc="14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Praktikumsberichte schreiben</a:t>
            </a:r>
          </a:p>
          <a:p>
            <a:pPr algn="l" marL="622705" indent="-311353" lvl="1">
              <a:lnSpc>
                <a:spcPts val="5191"/>
              </a:lnSpc>
              <a:buFont typeface="Arial"/>
              <a:buChar char="•"/>
            </a:pPr>
            <a:r>
              <a:rPr lang="en-US" sz="2884" spc="14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Teilnehmerberichte schreiben</a:t>
            </a:r>
          </a:p>
          <a:p>
            <a:pPr algn="l" marL="622705" indent="-311353" lvl="1">
              <a:lnSpc>
                <a:spcPts val="5191"/>
              </a:lnSpc>
              <a:buFont typeface="Arial"/>
              <a:buChar char="•"/>
            </a:pPr>
            <a:r>
              <a:rPr lang="en-US" sz="2884" spc="14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Abschlusspräsentation</a:t>
            </a:r>
          </a:p>
          <a:p>
            <a:pPr algn="l" marL="622705" indent="-311353" lvl="1">
              <a:lnSpc>
                <a:spcPts val="5191"/>
              </a:lnSpc>
              <a:buFont typeface="Arial"/>
              <a:buChar char="•"/>
            </a:pPr>
            <a:r>
              <a:rPr lang="en-US" sz="2884" spc="14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D</a:t>
            </a:r>
            <a:r>
              <a:rPr lang="en-US" sz="2884" spc="14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eutschland repräsentieren</a:t>
            </a:r>
          </a:p>
          <a:p>
            <a:pPr algn="l" marL="622705" indent="-311353" lvl="1">
              <a:lnSpc>
                <a:spcPts val="5191"/>
              </a:lnSpc>
              <a:buFont typeface="Arial"/>
              <a:buChar char="•"/>
            </a:pPr>
            <a:r>
              <a:rPr lang="en-US" sz="2884" spc="14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Die Walter-Gropius-Schule repräsentieren</a:t>
            </a:r>
          </a:p>
          <a:p>
            <a:pPr algn="l" marL="622705" indent="-311353" lvl="1">
              <a:lnSpc>
                <a:spcPts val="5191"/>
              </a:lnSpc>
              <a:buFont typeface="Arial"/>
              <a:buChar char="•"/>
            </a:pPr>
            <a:r>
              <a:rPr lang="en-US" sz="2884" spc="14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Evtl. auch Arbeiten durchführen die nicht typisch für euer Gewerk sind</a:t>
            </a:r>
          </a:p>
          <a:p>
            <a:pPr algn="l" marL="622705" indent="-311353" lvl="1">
              <a:lnSpc>
                <a:spcPts val="5191"/>
              </a:lnSpc>
              <a:buFont typeface="Arial"/>
              <a:buChar char="•"/>
            </a:pPr>
            <a:r>
              <a:rPr lang="en-US" sz="2884" spc="14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Abschlussbild für die Erasmus+ Wand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4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-5400000">
            <a:off x="2325645" y="-4555023"/>
            <a:ext cx="11799645" cy="18253976"/>
          </a:xfrm>
          <a:custGeom>
            <a:avLst/>
            <a:gdLst/>
            <a:ahLst/>
            <a:cxnLst/>
            <a:rect r="r" b="b" t="t" l="l"/>
            <a:pathLst>
              <a:path h="18253976" w="11799645">
                <a:moveTo>
                  <a:pt x="0" y="18253976"/>
                </a:moveTo>
                <a:lnTo>
                  <a:pt x="11799644" y="18253976"/>
                </a:lnTo>
                <a:lnTo>
                  <a:pt x="11799644" y="0"/>
                </a:lnTo>
                <a:lnTo>
                  <a:pt x="0" y="0"/>
                </a:lnTo>
                <a:lnTo>
                  <a:pt x="0" y="18253976"/>
                </a:lnTo>
                <a:close/>
              </a:path>
            </a:pathLst>
          </a:custGeom>
          <a:blipFill>
            <a:blip r:embed="rId2"/>
            <a:stretch>
              <a:fillRect l="-18689" t="-12396" r="-124494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321525">
            <a:off x="404989" y="941099"/>
            <a:ext cx="10212685" cy="2093600"/>
          </a:xfrm>
          <a:custGeom>
            <a:avLst/>
            <a:gdLst/>
            <a:ahLst/>
            <a:cxnLst/>
            <a:rect r="r" b="b" t="t" l="l"/>
            <a:pathLst>
              <a:path h="2093600" w="10212685">
                <a:moveTo>
                  <a:pt x="0" y="0"/>
                </a:moveTo>
                <a:lnTo>
                  <a:pt x="10212685" y="0"/>
                </a:lnTo>
                <a:lnTo>
                  <a:pt x="10212685" y="2093601"/>
                </a:lnTo>
                <a:lnTo>
                  <a:pt x="0" y="20936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24559" y="2758142"/>
            <a:ext cx="15021511" cy="6204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81"/>
              </a:lnSpc>
            </a:pPr>
            <a:r>
              <a:rPr lang="en-US" sz="3484" spc="17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Wichtiger Hinweis zum Blog</a:t>
            </a:r>
          </a:p>
          <a:p>
            <a:pPr algn="l">
              <a:lnSpc>
                <a:spcPts val="4181"/>
              </a:lnSpc>
            </a:pPr>
          </a:p>
          <a:p>
            <a:pPr algn="l" marL="622705" indent="-311353" lvl="1">
              <a:lnSpc>
                <a:spcPts val="5191"/>
              </a:lnSpc>
              <a:buFont typeface="Arial"/>
              <a:buChar char="•"/>
            </a:pPr>
            <a:r>
              <a:rPr lang="en-US" sz="2884" spc="14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Bilder und Vidoes sagen mehr als 1000 Worte</a:t>
            </a:r>
          </a:p>
          <a:p>
            <a:pPr algn="l" marL="622705" indent="-311353" lvl="1">
              <a:lnSpc>
                <a:spcPts val="5191"/>
              </a:lnSpc>
              <a:buFont typeface="Arial"/>
              <a:buChar char="•"/>
            </a:pPr>
            <a:r>
              <a:rPr lang="en-US" sz="2884" spc="14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Wählt eine aussagekräftige Überschrift</a:t>
            </a:r>
          </a:p>
          <a:p>
            <a:pPr algn="l" marL="622705" indent="-311353" lvl="1">
              <a:lnSpc>
                <a:spcPts val="5191"/>
              </a:lnSpc>
              <a:buFont typeface="Arial"/>
              <a:buChar char="•"/>
            </a:pPr>
            <a:r>
              <a:rPr lang="en-US" sz="2884" spc="14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Nutz Rechtschreibprüfung (z. B. Duden) und AI (z. B. ChatGPT)</a:t>
            </a:r>
          </a:p>
          <a:p>
            <a:pPr algn="l" marL="622705" indent="-311353" lvl="1">
              <a:lnSpc>
                <a:spcPts val="5191"/>
              </a:lnSpc>
              <a:buFont typeface="Arial"/>
              <a:buChar char="•"/>
            </a:pPr>
            <a:r>
              <a:rPr lang="en-US" sz="2884" spc="14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Beitragsbild!</a:t>
            </a:r>
          </a:p>
          <a:p>
            <a:pPr algn="l" marL="622705" indent="-311353" lvl="1">
              <a:lnSpc>
                <a:spcPts val="5191"/>
              </a:lnSpc>
              <a:buFont typeface="Arial"/>
              <a:buChar char="•"/>
            </a:pPr>
            <a:r>
              <a:rPr lang="en-US" sz="2884" spc="14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Kategorien!</a:t>
            </a:r>
          </a:p>
          <a:p>
            <a:pPr algn="l" marL="622705" indent="-311353" lvl="1">
              <a:lnSpc>
                <a:spcPts val="5191"/>
              </a:lnSpc>
              <a:buFont typeface="Arial"/>
              <a:buChar char="•"/>
            </a:pPr>
            <a:r>
              <a:rPr lang="en-US" sz="2884" spc="14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Schlagwörter!</a:t>
            </a:r>
          </a:p>
          <a:p>
            <a:pPr algn="l">
              <a:lnSpc>
                <a:spcPts val="5191"/>
              </a:lnSpc>
            </a:pPr>
          </a:p>
          <a:p>
            <a:pPr algn="l" marL="622705" indent="-311353" lvl="1">
              <a:lnSpc>
                <a:spcPts val="5191"/>
              </a:lnSpc>
              <a:buFont typeface="Arial"/>
              <a:buChar char="•"/>
            </a:pPr>
            <a:r>
              <a:rPr lang="en-US" sz="2884" spc="14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Begleitende Lehrkräfte betreuen euch dabei!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-277648">
            <a:off x="15080427" y="-1411553"/>
            <a:ext cx="7659012" cy="3484850"/>
          </a:xfrm>
          <a:custGeom>
            <a:avLst/>
            <a:gdLst/>
            <a:ahLst/>
            <a:cxnLst/>
            <a:rect r="r" b="b" t="t" l="l"/>
            <a:pathLst>
              <a:path h="3484850" w="7659012">
                <a:moveTo>
                  <a:pt x="0" y="0"/>
                </a:moveTo>
                <a:lnTo>
                  <a:pt x="7659012" y="0"/>
                </a:lnTo>
                <a:lnTo>
                  <a:pt x="7659012" y="3484850"/>
                </a:lnTo>
                <a:lnTo>
                  <a:pt x="0" y="34848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>
            <a:hlinkClick r:id="rId7" tooltip="https://europa.bbs-walter-gropius.de/wp-admin/"/>
          </p:cNvPr>
          <p:cNvSpPr/>
          <p:nvPr/>
        </p:nvSpPr>
        <p:spPr>
          <a:xfrm flipH="false" flipV="false" rot="0">
            <a:off x="11661803" y="5930908"/>
            <a:ext cx="5548788" cy="4108415"/>
          </a:xfrm>
          <a:custGeom>
            <a:avLst/>
            <a:gdLst/>
            <a:ahLst/>
            <a:cxnLst/>
            <a:rect r="r" b="b" t="t" l="l"/>
            <a:pathLst>
              <a:path h="4108415" w="5548788">
                <a:moveTo>
                  <a:pt x="0" y="0"/>
                </a:moveTo>
                <a:lnTo>
                  <a:pt x="5548789" y="0"/>
                </a:lnTo>
                <a:lnTo>
                  <a:pt x="5548789" y="4108416"/>
                </a:lnTo>
                <a:lnTo>
                  <a:pt x="0" y="41084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1690" t="-16520" r="-51980" b="-33052"/>
            </a:stretch>
          </a:blipFill>
          <a:ln w="28575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7" id="7"/>
          <p:cNvSpPr txBox="true"/>
          <p:nvPr/>
        </p:nvSpPr>
        <p:spPr>
          <a:xfrm rot="0">
            <a:off x="1324559" y="1487837"/>
            <a:ext cx="8373546" cy="989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79"/>
              </a:lnSpc>
              <a:spcBef>
                <a:spcPct val="0"/>
              </a:spcBef>
            </a:pPr>
            <a:r>
              <a:rPr lang="en-US" sz="6399" spc="319">
                <a:solidFill>
                  <a:srgbClr val="302C2C"/>
                </a:solidFill>
                <a:latin typeface="Pluma Bold"/>
                <a:ea typeface="Pluma Bold"/>
                <a:cs typeface="Pluma Bold"/>
                <a:sym typeface="Pluma Bold"/>
              </a:rPr>
              <a:t>Aufgaben - Schüler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4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-5400000">
            <a:off x="2325645" y="-4555023"/>
            <a:ext cx="11799645" cy="18253976"/>
          </a:xfrm>
          <a:custGeom>
            <a:avLst/>
            <a:gdLst/>
            <a:ahLst/>
            <a:cxnLst/>
            <a:rect r="r" b="b" t="t" l="l"/>
            <a:pathLst>
              <a:path h="18253976" w="11799645">
                <a:moveTo>
                  <a:pt x="0" y="18253976"/>
                </a:moveTo>
                <a:lnTo>
                  <a:pt x="11799644" y="18253976"/>
                </a:lnTo>
                <a:lnTo>
                  <a:pt x="11799644" y="0"/>
                </a:lnTo>
                <a:lnTo>
                  <a:pt x="0" y="0"/>
                </a:lnTo>
                <a:lnTo>
                  <a:pt x="0" y="18253976"/>
                </a:lnTo>
                <a:close/>
              </a:path>
            </a:pathLst>
          </a:custGeom>
          <a:blipFill>
            <a:blip r:embed="rId2"/>
            <a:stretch>
              <a:fillRect l="-18689" t="-12396" r="-124494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321525">
            <a:off x="404989" y="941099"/>
            <a:ext cx="10212685" cy="2093600"/>
          </a:xfrm>
          <a:custGeom>
            <a:avLst/>
            <a:gdLst/>
            <a:ahLst/>
            <a:cxnLst/>
            <a:rect r="r" b="b" t="t" l="l"/>
            <a:pathLst>
              <a:path h="2093600" w="10212685">
                <a:moveTo>
                  <a:pt x="0" y="0"/>
                </a:moveTo>
                <a:lnTo>
                  <a:pt x="10212685" y="0"/>
                </a:lnTo>
                <a:lnTo>
                  <a:pt x="10212685" y="2093601"/>
                </a:lnTo>
                <a:lnTo>
                  <a:pt x="0" y="20936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77648">
            <a:off x="15080427" y="-1411553"/>
            <a:ext cx="7659012" cy="3484850"/>
          </a:xfrm>
          <a:custGeom>
            <a:avLst/>
            <a:gdLst/>
            <a:ahLst/>
            <a:cxnLst/>
            <a:rect r="r" b="b" t="t" l="l"/>
            <a:pathLst>
              <a:path h="3484850" w="7659012">
                <a:moveTo>
                  <a:pt x="0" y="0"/>
                </a:moveTo>
                <a:lnTo>
                  <a:pt x="7659012" y="0"/>
                </a:lnTo>
                <a:lnTo>
                  <a:pt x="7659012" y="3484850"/>
                </a:lnTo>
                <a:lnTo>
                  <a:pt x="0" y="34848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324559" y="1487837"/>
            <a:ext cx="10076060" cy="989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79"/>
              </a:lnSpc>
              <a:spcBef>
                <a:spcPct val="0"/>
              </a:spcBef>
            </a:pPr>
            <a:r>
              <a:rPr lang="en-US" sz="6399" spc="319">
                <a:solidFill>
                  <a:srgbClr val="302C2C"/>
                </a:solidFill>
                <a:latin typeface="Pluma Bold"/>
                <a:ea typeface="Pluma Bold"/>
                <a:cs typeface="Pluma Bold"/>
                <a:sym typeface="Pluma Bold"/>
              </a:rPr>
              <a:t>Aufgaben - Lehrkräfte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24559" y="2758142"/>
            <a:ext cx="16460255" cy="55477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81"/>
              </a:lnSpc>
            </a:pPr>
            <a:r>
              <a:rPr lang="en-US" sz="3484" spc="17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Eure Aufgaben während und nach der Mobilität</a:t>
            </a:r>
          </a:p>
          <a:p>
            <a:pPr algn="l">
              <a:lnSpc>
                <a:spcPts val="4181"/>
              </a:lnSpc>
            </a:pPr>
          </a:p>
          <a:p>
            <a:pPr algn="l" marL="622705" indent="-311353" lvl="1">
              <a:lnSpc>
                <a:spcPts val="5191"/>
              </a:lnSpc>
              <a:buFont typeface="Arial"/>
              <a:buChar char="•"/>
            </a:pPr>
            <a:r>
              <a:rPr lang="en-US" sz="2884" spc="14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Dienstreiseantrag / Unterrichtlicheveränderungen / A1-Antrag bei Frau Dau</a:t>
            </a:r>
          </a:p>
          <a:p>
            <a:pPr algn="l" marL="622705" indent="-311353" lvl="1">
              <a:lnSpc>
                <a:spcPts val="5191"/>
              </a:lnSpc>
              <a:buFont typeface="Arial"/>
              <a:buChar char="•"/>
            </a:pPr>
            <a:r>
              <a:rPr lang="en-US" sz="2884" spc="14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Beiträge für den </a:t>
            </a:r>
            <a:r>
              <a:rPr lang="en-US" sz="2884" spc="14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Blog schreiben und die Schüler betreuen</a:t>
            </a:r>
          </a:p>
          <a:p>
            <a:pPr algn="l" marL="622705" indent="-311353" lvl="1">
              <a:lnSpc>
                <a:spcPts val="5191"/>
              </a:lnSpc>
              <a:buFont typeface="Arial"/>
              <a:buChar char="•"/>
            </a:pPr>
            <a:r>
              <a:rPr lang="en-US" sz="2884" spc="14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Teilnehmerberichte schreiben</a:t>
            </a:r>
          </a:p>
          <a:p>
            <a:pPr algn="l" marL="622705" indent="-311353" lvl="1">
              <a:lnSpc>
                <a:spcPts val="5191"/>
              </a:lnSpc>
              <a:buFont typeface="Arial"/>
              <a:buChar char="•"/>
            </a:pPr>
            <a:r>
              <a:rPr lang="en-US" sz="2884" spc="14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In der nächsten TS der Abteilung berichten und Erfahrungen mit Kollegium teilen</a:t>
            </a:r>
          </a:p>
          <a:p>
            <a:pPr algn="l" marL="622705" indent="-311353" lvl="1">
              <a:lnSpc>
                <a:spcPts val="5191"/>
              </a:lnSpc>
              <a:buFont typeface="Arial"/>
              <a:buChar char="•"/>
            </a:pPr>
            <a:r>
              <a:rPr lang="en-US" sz="2884" spc="14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D</a:t>
            </a:r>
            <a:r>
              <a:rPr lang="en-US" sz="2884" spc="14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eutschland repräsentieren</a:t>
            </a:r>
          </a:p>
          <a:p>
            <a:pPr algn="l" marL="622705" indent="-311353" lvl="1">
              <a:lnSpc>
                <a:spcPts val="5191"/>
              </a:lnSpc>
              <a:buFont typeface="Arial"/>
              <a:buChar char="•"/>
            </a:pPr>
            <a:r>
              <a:rPr lang="en-US" sz="2884" spc="14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Die Walter-Gropius-Schule repräsentieren</a:t>
            </a:r>
          </a:p>
          <a:p>
            <a:pPr algn="l" marL="622705" indent="-311353" lvl="1">
              <a:lnSpc>
                <a:spcPts val="5191"/>
              </a:lnSpc>
              <a:buFont typeface="Arial"/>
              <a:buChar char="•"/>
            </a:pPr>
            <a:r>
              <a:rPr lang="en-US" sz="2884" spc="144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Abschlussbild für die Erasmus+ Wand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4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21525">
            <a:off x="288724" y="1729159"/>
            <a:ext cx="11101937" cy="2275897"/>
          </a:xfrm>
          <a:custGeom>
            <a:avLst/>
            <a:gdLst/>
            <a:ahLst/>
            <a:cxnLst/>
            <a:rect r="r" b="b" t="t" l="l"/>
            <a:pathLst>
              <a:path h="2275897" w="11101937">
                <a:moveTo>
                  <a:pt x="0" y="0"/>
                </a:moveTo>
                <a:lnTo>
                  <a:pt x="11101936" y="0"/>
                </a:lnTo>
                <a:lnTo>
                  <a:pt x="11101936" y="2275897"/>
                </a:lnTo>
                <a:lnTo>
                  <a:pt x="0" y="22758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79711" y="835016"/>
            <a:ext cx="8069766" cy="5376481"/>
          </a:xfrm>
          <a:custGeom>
            <a:avLst/>
            <a:gdLst/>
            <a:ahLst/>
            <a:cxnLst/>
            <a:rect r="r" b="b" t="t" l="l"/>
            <a:pathLst>
              <a:path h="5376481" w="8069766">
                <a:moveTo>
                  <a:pt x="0" y="0"/>
                </a:moveTo>
                <a:lnTo>
                  <a:pt x="8069766" y="0"/>
                </a:lnTo>
                <a:lnTo>
                  <a:pt x="8069766" y="5376481"/>
                </a:lnTo>
                <a:lnTo>
                  <a:pt x="0" y="5376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06710" y="1841984"/>
            <a:ext cx="9264709" cy="7770013"/>
            <a:chOff x="0" y="0"/>
            <a:chExt cx="2440088" cy="204642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40088" cy="2046423"/>
            </a:xfrm>
            <a:custGeom>
              <a:avLst/>
              <a:gdLst/>
              <a:ahLst/>
              <a:cxnLst/>
              <a:rect r="r" b="b" t="t" l="l"/>
              <a:pathLst>
                <a:path h="2046423" w="2440088">
                  <a:moveTo>
                    <a:pt x="0" y="0"/>
                  </a:moveTo>
                  <a:lnTo>
                    <a:pt x="2440088" y="0"/>
                  </a:lnTo>
                  <a:lnTo>
                    <a:pt x="2440088" y="2046423"/>
                  </a:lnTo>
                  <a:lnTo>
                    <a:pt x="0" y="2046423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440088" cy="20845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06710" y="715656"/>
            <a:ext cx="11254734" cy="989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79"/>
              </a:lnSpc>
              <a:spcBef>
                <a:spcPct val="0"/>
              </a:spcBef>
            </a:pPr>
            <a:r>
              <a:rPr lang="en-US" sz="6399" spc="319">
                <a:solidFill>
                  <a:srgbClr val="302C2C"/>
                </a:solidFill>
                <a:latin typeface="Pluma Bold"/>
                <a:ea typeface="Pluma Bold"/>
                <a:cs typeface="Pluma Bold"/>
                <a:sym typeface="Pluma Bold"/>
              </a:rPr>
              <a:t>Organisatorisches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31792" y="2007260"/>
            <a:ext cx="9137924" cy="6923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6413" indent="-328207" lvl="1">
              <a:lnSpc>
                <a:spcPts val="4256"/>
              </a:lnSpc>
              <a:buFont typeface="Arial"/>
              <a:buChar char="•"/>
            </a:pPr>
            <a:r>
              <a:rPr lang="en-US" sz="3040" spc="60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Teilnehmerverträge</a:t>
            </a:r>
          </a:p>
          <a:p>
            <a:pPr algn="l" marL="656413" indent="-328207" lvl="1">
              <a:lnSpc>
                <a:spcPts val="4256"/>
              </a:lnSpc>
              <a:buFont typeface="Arial"/>
              <a:buChar char="•"/>
            </a:pPr>
            <a:r>
              <a:rPr lang="en-US" sz="3040" spc="60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Beauftragung</a:t>
            </a:r>
          </a:p>
          <a:p>
            <a:pPr algn="l" marL="656413" indent="-328207" lvl="1">
              <a:lnSpc>
                <a:spcPts val="4256"/>
              </a:lnSpc>
              <a:buFont typeface="Arial"/>
              <a:buChar char="•"/>
            </a:pPr>
            <a:r>
              <a:rPr lang="en-US" sz="3040" spc="60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Flüge</a:t>
            </a:r>
          </a:p>
          <a:p>
            <a:pPr algn="l" marL="656413" indent="-328207" lvl="1">
              <a:lnSpc>
                <a:spcPts val="4256"/>
              </a:lnSpc>
              <a:buFont typeface="Arial"/>
              <a:buChar char="•"/>
            </a:pPr>
            <a:r>
              <a:rPr lang="en-US" sz="3040" spc="60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RRV</a:t>
            </a:r>
          </a:p>
          <a:p>
            <a:pPr algn="l" marL="656413" indent="-328207" lvl="1">
              <a:lnSpc>
                <a:spcPts val="4256"/>
              </a:lnSpc>
              <a:buFont typeface="Arial"/>
              <a:buChar char="•"/>
            </a:pPr>
            <a:r>
              <a:rPr lang="en-US" sz="3040" spc="60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Versicherung/ DAAD</a:t>
            </a:r>
          </a:p>
          <a:p>
            <a:pPr algn="l" marL="1312826" indent="-437609" lvl="2">
              <a:lnSpc>
                <a:spcPts val="4256"/>
              </a:lnSpc>
              <a:buFont typeface="Arial"/>
              <a:buChar char="⚬"/>
            </a:pPr>
            <a:r>
              <a:rPr lang="en-US" sz="3040" spc="60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Haftpflicht (Ausland)</a:t>
            </a:r>
          </a:p>
          <a:p>
            <a:pPr algn="l" marL="1312826" indent="-437609" lvl="2">
              <a:lnSpc>
                <a:spcPts val="4256"/>
              </a:lnSpc>
              <a:buFont typeface="Arial"/>
              <a:buChar char="⚬"/>
            </a:pPr>
            <a:r>
              <a:rPr lang="en-US" sz="3040" spc="60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Krankenversicherung (Ausland)</a:t>
            </a:r>
          </a:p>
          <a:p>
            <a:pPr algn="l" marL="1312826" indent="-437609" lvl="2">
              <a:lnSpc>
                <a:spcPts val="4256"/>
              </a:lnSpc>
              <a:buFont typeface="Arial"/>
              <a:buChar char="⚬"/>
            </a:pPr>
            <a:r>
              <a:rPr lang="en-US" sz="3040" spc="60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Reiserücktrittversicherung</a:t>
            </a:r>
          </a:p>
          <a:p>
            <a:pPr algn="l" marL="656413" indent="-328207" lvl="1">
              <a:lnSpc>
                <a:spcPts val="4256"/>
              </a:lnSpc>
              <a:buFont typeface="Arial"/>
              <a:buChar char="•"/>
            </a:pPr>
            <a:r>
              <a:rPr lang="en-US" sz="3040" spc="60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Unterkunft</a:t>
            </a:r>
          </a:p>
          <a:p>
            <a:pPr algn="l" marL="656413" indent="-328207" lvl="1">
              <a:lnSpc>
                <a:spcPts val="4256"/>
              </a:lnSpc>
              <a:buFont typeface="Arial"/>
              <a:buChar char="•"/>
            </a:pPr>
            <a:r>
              <a:rPr lang="en-US" sz="3040" spc="60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Lernvereinbarung</a:t>
            </a:r>
          </a:p>
          <a:p>
            <a:pPr algn="l" marL="656413" indent="-328207" lvl="1">
              <a:lnSpc>
                <a:spcPts val="4256"/>
              </a:lnSpc>
              <a:buFont typeface="Arial"/>
              <a:buChar char="•"/>
            </a:pPr>
            <a:r>
              <a:rPr lang="en-US" sz="3040" spc="60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Teilnehmerberichte -&gt; 2. International Club </a:t>
            </a:r>
          </a:p>
          <a:p>
            <a:pPr algn="l" marL="656413" indent="-328207" lvl="1">
              <a:lnSpc>
                <a:spcPts val="4256"/>
              </a:lnSpc>
              <a:buFont typeface="Arial"/>
              <a:buChar char="•"/>
            </a:pPr>
            <a:r>
              <a:rPr lang="en-US" sz="3040" spc="60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Europass Mobilität -&gt; Ende des Schuljahres</a:t>
            </a:r>
          </a:p>
          <a:p>
            <a:pPr algn="l">
              <a:lnSpc>
                <a:spcPts val="4256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DAF22tkP4p8</dc:identifier>
  <dcterms:modified xsi:type="dcterms:W3CDTF">2011-08-01T06:04:30Z</dcterms:modified>
  <cp:revision>1</cp:revision>
  <dc:title>1. vorbereitendes Treffen</dc:title>
</cp:coreProperties>
</file>